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82" r:id="rId3"/>
    <p:sldId id="299" r:id="rId4"/>
    <p:sldId id="272" r:id="rId5"/>
    <p:sldId id="283" r:id="rId6"/>
    <p:sldId id="284" r:id="rId7"/>
    <p:sldId id="298" r:id="rId8"/>
    <p:sldId id="302" r:id="rId9"/>
    <p:sldId id="301" r:id="rId10"/>
    <p:sldId id="300" r:id="rId11"/>
    <p:sldId id="303" r:id="rId12"/>
    <p:sldId id="304" r:id="rId13"/>
    <p:sldId id="274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60"/>
    <a:srgbClr val="8DBAE0"/>
    <a:srgbClr val="6F504A"/>
    <a:srgbClr val="5D86AB"/>
    <a:srgbClr val="A6A6A6"/>
    <a:srgbClr val="00447D"/>
    <a:srgbClr val="EAEFF7"/>
    <a:srgbClr val="2E3F99"/>
    <a:srgbClr val="ED7D31"/>
    <a:srgbClr val="8F4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3939" autoAdjust="0"/>
  </p:normalViewPr>
  <p:slideViewPr>
    <p:cSldViewPr snapToGrid="0">
      <p:cViewPr varScale="1">
        <p:scale>
          <a:sx n="88" d="100"/>
          <a:sy n="88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AB66A-BAEE-4364-92F3-A1B312C8BA0F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72EC6-7C8A-476E-8186-EDA03DAAAE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7B53E-E5F2-4FA4-8771-F9FE410A2A00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291F7-70D4-4EE2-B2D4-C20C1D11A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问题：研究现状太多，没有提炼和比较，讲的时间太长</a:t>
            </a:r>
            <a:endParaRPr lang="en-US" altLang="zh-CN"/>
          </a:p>
          <a:p>
            <a:r>
              <a:rPr lang="en-US" altLang="zh-CN"/>
              <a:t>          </a:t>
            </a:r>
            <a:r>
              <a:rPr lang="zh-CN" altLang="en-US"/>
              <a:t>字太多，图太少，提炼要点，用箭头等做框图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106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83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921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8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15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210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2" name="任意多边形: 形状 21"/>
          <p:cNvSpPr>
            <a:spLocks noGrp="1"/>
          </p:cNvSpPr>
          <p:nvPr>
            <p:ph type="body" sz="quarter" idx="11"/>
          </p:nvPr>
        </p:nvSpPr>
        <p:spPr>
          <a:xfrm>
            <a:off x="669925" y="1"/>
            <a:ext cx="2967355" cy="4622800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403035" y="4248324"/>
            <a:ext cx="7117453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403036" y="3449916"/>
            <a:ext cx="7117452" cy="767764"/>
          </a:xfrm>
        </p:spPr>
        <p:txBody>
          <a:bodyPr anchor="b">
            <a:normAutofit/>
          </a:bodyPr>
          <a:lstStyle>
            <a:lvl1pPr algn="l">
              <a:defRPr sz="3600" b="1" spc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3631359"/>
            <a:ext cx="3624399" cy="65578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4569600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4885234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5" name="任意多边形: 形状 2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210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6" name="任意多边形: 形状 21"/>
          <p:cNvSpPr>
            <a:spLocks noGrp="1"/>
          </p:cNvSpPr>
          <p:nvPr>
            <p:ph type="body" sz="quarter" idx="11"/>
          </p:nvPr>
        </p:nvSpPr>
        <p:spPr>
          <a:xfrm>
            <a:off x="8553133" y="1"/>
            <a:ext cx="2967355" cy="4622800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381" y="-1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 userDrawn="1"/>
        </p:nvGrpSpPr>
        <p:grpSpPr>
          <a:xfrm rot="5400000">
            <a:off x="520065" y="-11430"/>
            <a:ext cx="304800" cy="327660"/>
            <a:chOff x="0" y="440055"/>
            <a:chExt cx="407670" cy="409074"/>
          </a:xfrm>
        </p:grpSpPr>
        <p:sp>
          <p:nvSpPr>
            <p:cNvPr id="59" name="矩形 58"/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标题 1"/>
          <p:cNvSpPr>
            <a:spLocks noGrp="1"/>
          </p:cNvSpPr>
          <p:nvPr>
            <p:ph type="title"/>
          </p:nvPr>
        </p:nvSpPr>
        <p:spPr>
          <a:xfrm>
            <a:off x="518809" y="365126"/>
            <a:ext cx="9561064" cy="578454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defRPr sz="2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98204" y="6356350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 flipH="1">
            <a:off x="5805846" y="653891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289871" y="653891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 userDrawn="1"/>
        </p:nvGrpSpPr>
        <p:grpSpPr>
          <a:xfrm>
            <a:off x="10477913" y="446123"/>
            <a:ext cx="1234662" cy="419641"/>
            <a:chOff x="1398368" y="5051425"/>
            <a:chExt cx="3242941" cy="1102222"/>
          </a:xfrm>
        </p:grpSpPr>
        <p:sp>
          <p:nvSpPr>
            <p:cNvPr id="65" name="Freeform 5"/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7"/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8"/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09" name="Freeform 6"/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0" name="Freeform 10"/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1" name="Freeform 13"/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04" name="Freeform 9"/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5" name="Freeform 11"/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6" name="Freeform 12"/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0" name="Freeform 16"/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7"/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Oval 18"/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19"/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Freeform 20"/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Freeform 21"/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22"/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23"/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" name="Freeform 24"/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" name="Freeform 25"/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26"/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27"/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28"/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29"/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30"/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31"/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32"/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33"/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34"/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35"/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36"/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37"/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38"/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39"/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40"/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41"/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42"/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43"/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44"/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45"/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46"/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47"/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48"/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49"/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24D00-C17E-4ED4-90F2-B02983B58DA4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jp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wmf"/><Relationship Id="rId2" Type="http://schemas.openxmlformats.org/officeDocument/2006/relationships/tags" Target="../tags/tag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2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6" Type="http://schemas.openxmlformats.org/officeDocument/2006/relationships/image" Target="../media/image15.emf"/><Relationship Id="rId5" Type="http://schemas.openxmlformats.org/officeDocument/2006/relationships/image" Target="../media/image14.jpeg"/><Relationship Id="rId4" Type="http://schemas.openxmlformats.org/officeDocument/2006/relationships/image" Target="../media/image13.jp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平行四边形 139"/>
          <p:cNvSpPr/>
          <p:nvPr/>
        </p:nvSpPr>
        <p:spPr>
          <a:xfrm>
            <a:off x="798655" y="-11067"/>
            <a:ext cx="11092408" cy="6858000"/>
          </a:xfrm>
          <a:prstGeom prst="parallelogram">
            <a:avLst>
              <a:gd name="adj" fmla="val 87686"/>
            </a:avLst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966177" y="2916751"/>
            <a:ext cx="2314357" cy="11173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8700" smtClean="0">
                <a:solidFill>
                  <a:schemeClr val="bg1"/>
                </a:solidFill>
                <a:latin typeface="Impact" panose="020B0806030902050204" pitchFamily="34" charset="0"/>
              </a:rPr>
              <a:t>2023</a:t>
            </a:r>
            <a:endParaRPr lang="zh-CN" altLang="en-US" sz="287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6663" y="2241904"/>
            <a:ext cx="4313556" cy="718719"/>
          </a:xfrm>
        </p:spPr>
        <p:txBody>
          <a:bodyPr>
            <a:noAutofit/>
          </a:bodyPr>
          <a:lstStyle/>
          <a:p>
            <a:r>
              <a:rPr lang="zh-CN" altLang="en-US" smtClean="0">
                <a:solidFill>
                  <a:srgbClr val="2E3F99"/>
                </a:solidFill>
                <a:latin typeface="+mn-ea"/>
                <a:ea typeface="+mn-ea"/>
                <a:cs typeface="+mn-ea"/>
              </a:rPr>
              <a:t>共享多功能网球车</a:t>
            </a:r>
            <a:endParaRPr lang="zh-CN" dirty="0">
              <a:solidFill>
                <a:srgbClr val="2E3F99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6663" y="3083337"/>
            <a:ext cx="30248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u="sng">
                <a:solidFill>
                  <a:srgbClr val="2E3F99"/>
                </a:solidFill>
                <a:latin typeface="+mn-ea"/>
                <a:cs typeface="+mn-ea"/>
              </a:rPr>
              <a:t>TenniCar</a:t>
            </a:r>
            <a:endParaRPr lang="zh-CN" altLang="en-US" sz="4000" b="1" u="sng">
              <a:solidFill>
                <a:srgbClr val="2E3F99"/>
              </a:solidFill>
              <a:latin typeface="+mn-ea"/>
              <a:cs typeface="+mn-ea"/>
            </a:endParaRPr>
          </a:p>
        </p:txBody>
      </p: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10755178" y="5329935"/>
            <a:ext cx="1295287" cy="1368000"/>
            <a:chOff x="814259" y="705995"/>
            <a:chExt cx="1436478" cy="1517117"/>
          </a:xfrm>
        </p:grpSpPr>
        <p:grpSp>
          <p:nvGrpSpPr>
            <p:cNvPr id="10" name="组合 9"/>
            <p:cNvGrpSpPr/>
            <p:nvPr/>
          </p:nvGrpSpPr>
          <p:grpSpPr>
            <a:xfrm>
              <a:off x="994018" y="772160"/>
              <a:ext cx="1062551" cy="1369840"/>
              <a:chOff x="994018" y="772160"/>
              <a:chExt cx="1062551" cy="136984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94018" y="772160"/>
                <a:ext cx="1048142" cy="9855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08427" y="1156480"/>
                <a:ext cx="1048142" cy="9855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94019" y="1186959"/>
                <a:ext cx="1048142" cy="5504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" name="图片 3" descr="C:\Users\Administrator\Desktop\上海大学图片\u=3423786737,3636038754&amp;fm=26&amp;gp=0.gifu=3423786737,3636038754&amp;fm=26&amp;gp=0"/>
            <p:cNvPicPr>
              <a:picLocks noChangeAspect="1"/>
            </p:cNvPicPr>
            <p:nvPr/>
          </p:nvPicPr>
          <p:blipFill>
            <a:blip r:embed="rId3"/>
            <a:srcRect l="14858" t="12840" r="12840" b="10821"/>
            <a:stretch>
              <a:fillRect/>
            </a:stretch>
          </p:blipFill>
          <p:spPr>
            <a:xfrm>
              <a:off x="814259" y="705995"/>
              <a:ext cx="1436478" cy="1517117"/>
            </a:xfrm>
            <a:prstGeom prst="rect">
              <a:avLst/>
            </a:prstGeom>
          </p:spPr>
        </p:pic>
      </p:grpSp>
      <p:sp>
        <p:nvSpPr>
          <p:cNvPr id="142" name="文本框 141"/>
          <p:cNvSpPr txBox="1"/>
          <p:nvPr/>
        </p:nvSpPr>
        <p:spPr>
          <a:xfrm>
            <a:off x="3336514" y="4782686"/>
            <a:ext cx="2126406" cy="8709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166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科</a:t>
            </a:r>
            <a:r>
              <a:rPr lang="zh-CN" altLang="en-US" sz="1660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创杯</a:t>
            </a:r>
            <a:endParaRPr lang="zh-CN" altLang="en-US" sz="166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4" name="标题 1"/>
          <p:cNvSpPr txBox="1">
            <a:spLocks/>
          </p:cNvSpPr>
          <p:nvPr/>
        </p:nvSpPr>
        <p:spPr>
          <a:xfrm>
            <a:off x="100011" y="183523"/>
            <a:ext cx="6023344" cy="718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smtClean="0">
                <a:solidFill>
                  <a:schemeClr val="accent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rPr>
              <a:t>让网球更亲民，</a:t>
            </a:r>
            <a:endParaRPr lang="zh-CN" sz="4400" dirty="0">
              <a:solidFill>
                <a:schemeClr val="accent6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</a:endParaRPr>
          </a:p>
        </p:txBody>
      </p:sp>
      <p:sp>
        <p:nvSpPr>
          <p:cNvPr id="55" name="标题 1"/>
          <p:cNvSpPr txBox="1">
            <a:spLocks/>
          </p:cNvSpPr>
          <p:nvPr/>
        </p:nvSpPr>
        <p:spPr>
          <a:xfrm>
            <a:off x="1443316" y="902242"/>
            <a:ext cx="4133189" cy="718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>
                <a:solidFill>
                  <a:schemeClr val="accent6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</a:rPr>
              <a:t>让练球更简单</a:t>
            </a:r>
            <a:endParaRPr lang="zh-CN" sz="4400" dirty="0">
              <a:solidFill>
                <a:schemeClr val="accent6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</a:endParaRPr>
          </a:p>
        </p:txBody>
      </p:sp>
      <p:grpSp>
        <p:nvGrpSpPr>
          <p:cNvPr id="141" name="组合 140"/>
          <p:cNvGrpSpPr>
            <a:grpSpLocks noChangeAspect="1"/>
          </p:cNvGrpSpPr>
          <p:nvPr/>
        </p:nvGrpSpPr>
        <p:grpSpPr>
          <a:xfrm>
            <a:off x="2142698" y="196939"/>
            <a:ext cx="10092711" cy="6732000"/>
            <a:chOff x="-2048408" y="-232880"/>
            <a:chExt cx="10946707" cy="7301626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8408" y="-232880"/>
              <a:ext cx="10946707" cy="7301626"/>
            </a:xfrm>
            <a:prstGeom prst="rect">
              <a:avLst/>
            </a:prstGeom>
          </p:spPr>
        </p:pic>
        <p:grpSp>
          <p:nvGrpSpPr>
            <p:cNvPr id="82" name="组合 81"/>
            <p:cNvGrpSpPr>
              <a:grpSpLocks noChangeAspect="1"/>
            </p:cNvGrpSpPr>
            <p:nvPr/>
          </p:nvGrpSpPr>
          <p:grpSpPr>
            <a:xfrm>
              <a:off x="1218257" y="678397"/>
              <a:ext cx="4977117" cy="6120000"/>
              <a:chOff x="3227580" y="4876800"/>
              <a:chExt cx="1991136" cy="2448336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5001516" y="5059680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4938734" y="4907280"/>
                <a:ext cx="64800" cy="6400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708908" y="5321808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4202940" y="5260848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4458972" y="5126736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4739388" y="5437632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4751580" y="5102352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4739388" y="4876800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4416300" y="6010656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4190748" y="5925312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4568700" y="5888736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4867404" y="6376416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4964940" y="7138416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5153916" y="7260336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3934716" y="6729984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3507996" y="6912864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3227580" y="7162800"/>
                <a:ext cx="64800" cy="648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0" name="组合 99"/>
              <p:cNvGrpSpPr/>
              <p:nvPr/>
            </p:nvGrpSpPr>
            <p:grpSpPr>
              <a:xfrm>
                <a:off x="3282890" y="4941600"/>
                <a:ext cx="1871026" cy="2351136"/>
                <a:chOff x="3282890" y="4941600"/>
                <a:chExt cx="1871026" cy="2351136"/>
              </a:xfrm>
            </p:grpSpPr>
            <p:cxnSp>
              <p:nvCxnSpPr>
                <p:cNvPr id="101" name="直接连接符 100"/>
                <p:cNvCxnSpPr>
                  <a:stCxn id="99" idx="7"/>
                  <a:endCxn id="98" idx="3"/>
                </p:cNvCxnSpPr>
                <p:nvPr/>
              </p:nvCxnSpPr>
              <p:spPr>
                <a:xfrm flipV="1">
                  <a:off x="3282890" y="6968174"/>
                  <a:ext cx="234596" cy="204116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/>
                <p:cNvCxnSpPr>
                  <a:stCxn id="98" idx="6"/>
                  <a:endCxn id="97" idx="3"/>
                </p:cNvCxnSpPr>
                <p:nvPr/>
              </p:nvCxnSpPr>
              <p:spPr>
                <a:xfrm flipV="1">
                  <a:off x="3572796" y="6785294"/>
                  <a:ext cx="371410" cy="159970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>
                  <a:stCxn id="97" idx="7"/>
                  <a:endCxn id="92" idx="4"/>
                </p:cNvCxnSpPr>
                <p:nvPr/>
              </p:nvCxnSpPr>
              <p:spPr>
                <a:xfrm flipV="1">
                  <a:off x="3990026" y="5990112"/>
                  <a:ext cx="233122" cy="749362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>
                  <a:stCxn id="91" idx="2"/>
                  <a:endCxn id="92" idx="5"/>
                </p:cNvCxnSpPr>
                <p:nvPr/>
              </p:nvCxnSpPr>
              <p:spPr>
                <a:xfrm flipH="1" flipV="1">
                  <a:off x="4246058" y="5980622"/>
                  <a:ext cx="170242" cy="62434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>
                  <a:stCxn id="93" idx="3"/>
                  <a:endCxn id="91" idx="7"/>
                </p:cNvCxnSpPr>
                <p:nvPr/>
              </p:nvCxnSpPr>
              <p:spPr>
                <a:xfrm flipH="1">
                  <a:off x="4471610" y="5944046"/>
                  <a:ext cx="106580" cy="76100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>
                  <a:stCxn id="93" idx="5"/>
                  <a:endCxn id="94" idx="0"/>
                </p:cNvCxnSpPr>
                <p:nvPr/>
              </p:nvCxnSpPr>
              <p:spPr>
                <a:xfrm>
                  <a:off x="4624010" y="5944046"/>
                  <a:ext cx="275794" cy="432370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>
                  <a:stCxn id="94" idx="4"/>
                  <a:endCxn id="95" idx="1"/>
                </p:cNvCxnSpPr>
                <p:nvPr/>
              </p:nvCxnSpPr>
              <p:spPr>
                <a:xfrm>
                  <a:off x="4899804" y="6441216"/>
                  <a:ext cx="74626" cy="706690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>
                  <a:stCxn id="95" idx="4"/>
                  <a:endCxn id="96" idx="2"/>
                </p:cNvCxnSpPr>
                <p:nvPr/>
              </p:nvCxnSpPr>
              <p:spPr>
                <a:xfrm>
                  <a:off x="4997340" y="7203216"/>
                  <a:ext cx="156576" cy="89520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>
                  <a:stCxn id="86" idx="4"/>
                  <a:endCxn id="92" idx="0"/>
                </p:cNvCxnSpPr>
                <p:nvPr/>
              </p:nvCxnSpPr>
              <p:spPr>
                <a:xfrm flipH="1">
                  <a:off x="4223148" y="5325648"/>
                  <a:ext cx="12192" cy="599664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/>
                <p:cNvCxnSpPr>
                  <a:stCxn id="86" idx="5"/>
                  <a:endCxn id="85" idx="2"/>
                </p:cNvCxnSpPr>
                <p:nvPr/>
              </p:nvCxnSpPr>
              <p:spPr>
                <a:xfrm>
                  <a:off x="4258250" y="5316158"/>
                  <a:ext cx="450658" cy="38050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>
                  <a:stCxn id="85" idx="7"/>
                  <a:endCxn id="83" idx="3"/>
                </p:cNvCxnSpPr>
                <p:nvPr/>
              </p:nvCxnSpPr>
              <p:spPr>
                <a:xfrm flipV="1">
                  <a:off x="4764218" y="5114990"/>
                  <a:ext cx="246788" cy="216308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/>
                <p:cNvCxnSpPr>
                  <a:stCxn id="84" idx="5"/>
                  <a:endCxn id="83" idx="0"/>
                </p:cNvCxnSpPr>
                <p:nvPr/>
              </p:nvCxnSpPr>
              <p:spPr>
                <a:xfrm>
                  <a:off x="4994044" y="4961914"/>
                  <a:ext cx="39872" cy="97766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>
                  <a:stCxn id="90" idx="4"/>
                  <a:endCxn id="89" idx="0"/>
                </p:cNvCxnSpPr>
                <p:nvPr/>
              </p:nvCxnSpPr>
              <p:spPr>
                <a:xfrm>
                  <a:off x="4771788" y="4941600"/>
                  <a:ext cx="12192" cy="160752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>
                  <a:endCxn id="93" idx="0"/>
                </p:cNvCxnSpPr>
                <p:nvPr/>
              </p:nvCxnSpPr>
              <p:spPr>
                <a:xfrm>
                  <a:off x="4523772" y="5437632"/>
                  <a:ext cx="77328" cy="451104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>
                  <a:stCxn id="87" idx="4"/>
                </p:cNvCxnSpPr>
                <p:nvPr/>
              </p:nvCxnSpPr>
              <p:spPr>
                <a:xfrm>
                  <a:off x="4491372" y="5191536"/>
                  <a:ext cx="13827" cy="92222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>
                  <a:stCxn id="87" idx="5"/>
                </p:cNvCxnSpPr>
                <p:nvPr/>
              </p:nvCxnSpPr>
              <p:spPr>
                <a:xfrm>
                  <a:off x="4514282" y="5182046"/>
                  <a:ext cx="86818" cy="92914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>
                  <a:endCxn id="88" idx="1"/>
                </p:cNvCxnSpPr>
                <p:nvPr/>
              </p:nvCxnSpPr>
              <p:spPr>
                <a:xfrm>
                  <a:off x="4708908" y="5417088"/>
                  <a:ext cx="39970" cy="30034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>
                  <a:stCxn id="89" idx="4"/>
                </p:cNvCxnSpPr>
                <p:nvPr/>
              </p:nvCxnSpPr>
              <p:spPr>
                <a:xfrm flipH="1">
                  <a:off x="4782791" y="5167152"/>
                  <a:ext cx="1189" cy="55310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>
                  <a:endCxn id="88" idx="7"/>
                </p:cNvCxnSpPr>
                <p:nvPr/>
              </p:nvCxnSpPr>
              <p:spPr>
                <a:xfrm flipH="1">
                  <a:off x="4794698" y="5357702"/>
                  <a:ext cx="1039" cy="89420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>
                  <a:stCxn id="86" idx="7"/>
                  <a:endCxn id="87" idx="2"/>
                </p:cNvCxnSpPr>
                <p:nvPr/>
              </p:nvCxnSpPr>
              <p:spPr>
                <a:xfrm flipV="1">
                  <a:off x="4258250" y="5159136"/>
                  <a:ext cx="200722" cy="111202"/>
                </a:xfrm>
                <a:prstGeom prst="line">
                  <a:avLst/>
                </a:prstGeom>
                <a:ln w="1905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五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、现有成果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10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71734" y="1469985"/>
            <a:ext cx="9248532" cy="3646026"/>
            <a:chOff x="1402216" y="2463633"/>
            <a:chExt cx="8019939" cy="283494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933" y="2463633"/>
              <a:ext cx="2315877" cy="215283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2908" y="2600980"/>
              <a:ext cx="2305935" cy="201548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6" t="7245" r="4578" b="5565"/>
            <a:stretch/>
          </p:blipFill>
          <p:spPr>
            <a:xfrm>
              <a:off x="6865209" y="2634000"/>
              <a:ext cx="2223410" cy="1949672"/>
            </a:xfrm>
            <a:prstGeom prst="rect">
              <a:avLst/>
            </a:prstGeom>
          </p:spPr>
        </p:pic>
        <p:sp>
          <p:nvSpPr>
            <p:cNvPr id="39" name="iS1íḍê"/>
            <p:cNvSpPr/>
            <p:nvPr/>
          </p:nvSpPr>
          <p:spPr>
            <a:xfrm>
              <a:off x="2454573" y="4386970"/>
              <a:ext cx="1000449" cy="458986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48" name="iS1íḍê"/>
            <p:cNvSpPr/>
            <p:nvPr/>
          </p:nvSpPr>
          <p:spPr>
            <a:xfrm>
              <a:off x="5525997" y="4354179"/>
              <a:ext cx="1000449" cy="458986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2" name="燕尾形 1"/>
            <p:cNvSpPr/>
            <p:nvPr/>
          </p:nvSpPr>
          <p:spPr>
            <a:xfrm>
              <a:off x="1402216" y="4750526"/>
              <a:ext cx="2673313" cy="548047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2023.1</a:t>
              </a:r>
              <a:endPara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4075529" y="4749031"/>
              <a:ext cx="2673313" cy="548047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2023.3</a:t>
              </a:r>
              <a:endPara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6748842" y="4749031"/>
              <a:ext cx="2673313" cy="548047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2023.7</a:t>
              </a:r>
              <a:endPara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223263" y="5481009"/>
            <a:ext cx="400796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defRPr/>
            </a:pPr>
            <a:r>
              <a:rPr lang="en-US" altLang="zh-CN" sz="3200" b="1" smtClean="0">
                <a:solidFill>
                  <a:srgbClr val="00447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TenniCar</a:t>
            </a:r>
            <a:r>
              <a:rPr lang="zh-CN" altLang="en-US" sz="3200" b="1" smtClean="0">
                <a:solidFill>
                  <a:srgbClr val="00447D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迭代过程</a:t>
            </a:r>
            <a:endParaRPr lang="en-US" altLang="zh-CN" sz="3200" b="1">
              <a:solidFill>
                <a:srgbClr val="00447D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30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六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、融资需求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11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iS1íḍê"/>
          <p:cNvSpPr/>
          <p:nvPr/>
        </p:nvSpPr>
        <p:spPr>
          <a:xfrm>
            <a:off x="1360513" y="3517890"/>
            <a:ext cx="2911027" cy="87866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zh-CN" altLang="en-US" sz="5400" b="1" kern="2000" spc="6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￥</a:t>
            </a:r>
            <a:r>
              <a:rPr lang="en-US" altLang="zh-CN" sz="5400" b="1" kern="2000" spc="6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50K</a:t>
            </a:r>
          </a:p>
        </p:txBody>
      </p:sp>
      <p:sp>
        <p:nvSpPr>
          <p:cNvPr id="8" name="iS1íḍê"/>
          <p:cNvSpPr/>
          <p:nvPr/>
        </p:nvSpPr>
        <p:spPr>
          <a:xfrm>
            <a:off x="4675630" y="3517889"/>
            <a:ext cx="2911027" cy="87866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en-US" altLang="zh-CN" sz="5400" b="1" kern="2000" spc="6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50</a:t>
            </a:r>
          </a:p>
        </p:txBody>
      </p:sp>
      <p:sp>
        <p:nvSpPr>
          <p:cNvPr id="9" name="iS1íḍê"/>
          <p:cNvSpPr/>
          <p:nvPr/>
        </p:nvSpPr>
        <p:spPr>
          <a:xfrm>
            <a:off x="7678231" y="3539211"/>
            <a:ext cx="2911027" cy="87866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zh-CN" altLang="en-US" sz="5400" b="1" kern="2000" spc="6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￥</a:t>
            </a:r>
            <a:r>
              <a:rPr lang="en-US" altLang="zh-CN" sz="5400" b="1" kern="2000" spc="6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250K</a:t>
            </a:r>
          </a:p>
        </p:txBody>
      </p:sp>
      <p:sp>
        <p:nvSpPr>
          <p:cNvPr id="10" name="iS1íḍê"/>
          <p:cNvSpPr/>
          <p:nvPr/>
        </p:nvSpPr>
        <p:spPr>
          <a:xfrm>
            <a:off x="1481278" y="4438276"/>
            <a:ext cx="2911027" cy="87866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zh-CN" altLang="en-US" sz="2000" b="1" kern="200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天使轮</a:t>
            </a:r>
            <a:endParaRPr lang="en-US" altLang="zh-CN" sz="2000" b="1" kern="2000" smtClean="0">
              <a:solidFill>
                <a:srgbClr val="FF6A60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1" name="iS1íḍê"/>
          <p:cNvSpPr/>
          <p:nvPr/>
        </p:nvSpPr>
        <p:spPr>
          <a:xfrm>
            <a:off x="4696572" y="4438274"/>
            <a:ext cx="2911027" cy="87866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zh-CN" altLang="en-US" sz="2000" b="1" kern="200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成交量</a:t>
            </a:r>
            <a:endParaRPr lang="en-US" altLang="zh-CN" sz="2000" b="1" kern="2000" smtClean="0">
              <a:solidFill>
                <a:srgbClr val="FF6A60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2" name="iS1íḍê"/>
          <p:cNvSpPr/>
          <p:nvPr/>
        </p:nvSpPr>
        <p:spPr>
          <a:xfrm>
            <a:off x="7911866" y="4619728"/>
            <a:ext cx="2911027" cy="51575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zh-CN" altLang="en-US" sz="2000" b="1" kern="200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收益</a:t>
            </a:r>
            <a:endParaRPr lang="en-US" altLang="zh-CN" sz="2000" b="1" kern="2000" smtClean="0">
              <a:solidFill>
                <a:srgbClr val="FF6A60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3" name="iS1íḍê"/>
          <p:cNvSpPr/>
          <p:nvPr/>
        </p:nvSpPr>
        <p:spPr>
          <a:xfrm>
            <a:off x="1544941" y="5432964"/>
            <a:ext cx="2911027" cy="87866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zh-CN" altLang="en-US" sz="2000" b="1" kern="20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初始投资机会</a:t>
            </a:r>
            <a:endParaRPr lang="en-US" altLang="zh-CN" sz="2000" b="1" kern="2000" smtClean="0">
              <a:solidFill>
                <a:srgbClr val="FF6A60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4" name="iS1íḍê"/>
          <p:cNvSpPr/>
          <p:nvPr/>
        </p:nvSpPr>
        <p:spPr>
          <a:xfrm>
            <a:off x="4675630" y="5432964"/>
            <a:ext cx="2911027" cy="87866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zh-CN" altLang="en-US" sz="2000" b="1" kern="20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平均￥</a:t>
            </a:r>
            <a:r>
              <a:rPr lang="en-US" altLang="zh-CN" sz="2000" b="1" kern="20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5000/</a:t>
            </a:r>
            <a:r>
              <a:rPr lang="zh-CN" altLang="en-US" sz="2000" b="1" kern="200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台</a:t>
            </a:r>
            <a:endParaRPr lang="en-US" altLang="zh-CN" sz="2000" b="1" kern="2000" smtClean="0">
              <a:solidFill>
                <a:srgbClr val="FF6A60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5" name="iS1íḍê"/>
          <p:cNvSpPr/>
          <p:nvPr/>
        </p:nvSpPr>
        <p:spPr>
          <a:xfrm>
            <a:off x="8459115" y="5557288"/>
            <a:ext cx="1974289" cy="63001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zh-CN" altLang="en-US" sz="2000" b="1" kern="20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超过</a:t>
            </a:r>
            <a:r>
              <a:rPr lang="en-US" altLang="zh-CN" sz="2000" b="1" kern="20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12</a:t>
            </a:r>
            <a:r>
              <a:rPr lang="zh-CN" altLang="en-US" sz="2000" b="1" kern="2000" smtClean="0">
                <a:solidFill>
                  <a:srgbClr val="FF6A60"/>
                </a:solidFill>
                <a:latin typeface="+mj-ea"/>
                <a:ea typeface="+mj-ea"/>
                <a:cs typeface="+mn-ea"/>
              </a:rPr>
              <a:t>个月</a:t>
            </a:r>
            <a:endParaRPr lang="en-US" altLang="zh-CN" sz="2000" b="1" kern="2000" smtClean="0">
              <a:solidFill>
                <a:srgbClr val="FF6A60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6" name="iS1íḍê"/>
          <p:cNvSpPr/>
          <p:nvPr/>
        </p:nvSpPr>
        <p:spPr>
          <a:xfrm>
            <a:off x="730117" y="1807195"/>
            <a:ext cx="10965312" cy="1229640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sz="2400" b="1" kern="2000" smtClean="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	</a:t>
            </a:r>
            <a:r>
              <a:rPr lang="zh-CN" altLang="en-US" sz="2400" b="1" kern="2000" smtClean="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我们</a:t>
            </a:r>
            <a:r>
              <a:rPr lang="zh-CN" altLang="en-US" sz="2400" b="1" kern="200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正在寻找 </a:t>
            </a:r>
            <a:r>
              <a:rPr lang="en-US" altLang="zh-CN" sz="2400" b="1" kern="200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12 </a:t>
            </a:r>
            <a:r>
              <a:rPr lang="zh-CN" altLang="en-US" sz="2400" b="1" kern="200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个月的融资，以在 </a:t>
            </a:r>
            <a:r>
              <a:rPr lang="en-US" altLang="zh-CN" sz="2400" b="1" kern="200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TenniCar </a:t>
            </a:r>
            <a:r>
              <a:rPr lang="zh-CN" altLang="en-US" sz="2400" b="1" kern="200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上达到 </a:t>
            </a:r>
            <a:r>
              <a:rPr lang="en-US" altLang="zh-CN" sz="2400" b="1" kern="2000" smtClean="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100 </a:t>
            </a:r>
            <a:r>
              <a:rPr lang="zh-CN" altLang="en-US" sz="2400" b="1" kern="200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笔</a:t>
            </a:r>
            <a:r>
              <a:rPr lang="zh-CN" altLang="en-US" sz="2400" b="1" kern="2000" smtClean="0">
                <a:solidFill>
                  <a:srgbClr val="FF6A60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rPr>
              <a:t>交易</a:t>
            </a:r>
            <a:endParaRPr lang="zh-CN" altLang="en-US" sz="2400" b="1" kern="2000">
              <a:solidFill>
                <a:srgbClr val="FF6A60"/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8809" y="1358706"/>
            <a:ext cx="2687378" cy="490937"/>
            <a:chOff x="518809" y="1428633"/>
            <a:chExt cx="2687378" cy="49093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" t="17190" r="86377" b="73814"/>
            <a:stretch/>
          </p:blipFill>
          <p:spPr>
            <a:xfrm>
              <a:off x="518809" y="1428633"/>
              <a:ext cx="1066922" cy="462987"/>
            </a:xfrm>
            <a:prstGeom prst="rect">
              <a:avLst/>
            </a:prstGeom>
          </p:spPr>
        </p:pic>
        <p:sp>
          <p:nvSpPr>
            <p:cNvPr id="17" name="iS1íḍê"/>
            <p:cNvSpPr/>
            <p:nvPr/>
          </p:nvSpPr>
          <p:spPr>
            <a:xfrm>
              <a:off x="1585731" y="1433580"/>
              <a:ext cx="1620456" cy="485990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zh-CN" altLang="en-US" sz="2400">
                  <a:solidFill>
                    <a:schemeClr val="tx1"/>
                  </a:solidFill>
                  <a:cs typeface="+mn-ea"/>
                  <a:sym typeface="+mn-lt"/>
                </a:rPr>
                <a:t>融资需求</a:t>
              </a:r>
              <a:endParaRPr lang="en-US" altLang="zh-CN" sz="2400" b="1" kern="2000" smtClean="0">
                <a:solidFill>
                  <a:schemeClr val="tx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cs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011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七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2800" smtClean="0">
                <a:latin typeface="+mn-lt"/>
                <a:ea typeface="+mn-ea"/>
                <a:cs typeface="+mn-ea"/>
                <a:sym typeface="+mn-lt"/>
              </a:rPr>
              <a:t>TenniCar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团队介绍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12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7" name="iS1íḍê"/>
          <p:cNvSpPr/>
          <p:nvPr/>
        </p:nvSpPr>
        <p:spPr>
          <a:xfrm>
            <a:off x="4167786" y="3573395"/>
            <a:ext cx="1885202" cy="1206247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甄鸿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(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上海大学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)</a:t>
            </a:r>
          </a:p>
          <a:p>
            <a:pPr algn="ctr"/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企业管理硕士</a:t>
            </a:r>
            <a:endParaRPr lang="en-US" altLang="zh-CN" sz="14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ctr"/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网球爱好者</a:t>
            </a:r>
            <a:endParaRPr lang="en-US" altLang="zh-CN" sz="14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商业模式设计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协调营销财务团队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4207503" y="1087840"/>
            <a:ext cx="3594455" cy="3971630"/>
            <a:chOff x="4207503" y="1087840"/>
            <a:chExt cx="3594455" cy="3971630"/>
          </a:xfrm>
        </p:grpSpPr>
        <p:sp>
          <p:nvSpPr>
            <p:cNvPr id="48" name="iS1íḍê"/>
            <p:cNvSpPr/>
            <p:nvPr/>
          </p:nvSpPr>
          <p:spPr>
            <a:xfrm>
              <a:off x="5927891" y="3609882"/>
              <a:ext cx="1874067" cy="1206487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冯罗军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(</a:t>
              </a:r>
              <a:r>
                <a:rPr lang="zh-CN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上海大学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)</a:t>
              </a:r>
            </a:p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机电工程硕士</a:t>
              </a:r>
              <a:endPara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网球爱好者</a:t>
              </a:r>
              <a:endPara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机械结构设计</a:t>
              </a:r>
              <a:endPara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协调技术团队</a:t>
              </a:r>
              <a:endPara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906" y="1663442"/>
              <a:ext cx="1361551" cy="1730939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2" t="1" b="38929"/>
            <a:stretch/>
          </p:blipFill>
          <p:spPr>
            <a:xfrm>
              <a:off x="6183374" y="1677528"/>
              <a:ext cx="1363102" cy="1730939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9" name="isḷíḑe"/>
            <p:cNvSpPr/>
            <p:nvPr/>
          </p:nvSpPr>
          <p:spPr>
            <a:xfrm>
              <a:off x="4207503" y="1402013"/>
              <a:ext cx="3580963" cy="3657457"/>
            </a:xfrm>
            <a:prstGeom prst="wedgeRectCallout">
              <a:avLst>
                <a:gd name="adj1" fmla="val -18876"/>
                <a:gd name="adj2" fmla="val 45651"/>
              </a:avLst>
            </a:prstGeom>
            <a:noFill/>
            <a:ln w="25400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5158966" y="1087840"/>
              <a:ext cx="1874067" cy="555035"/>
              <a:chOff x="1084076" y="1077813"/>
              <a:chExt cx="1874067" cy="555035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1399660" y="1077813"/>
                <a:ext cx="1252330" cy="555035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00447D">
                      <a:alpha val="8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iS1íḍê"/>
              <p:cNvSpPr/>
              <p:nvPr/>
            </p:nvSpPr>
            <p:spPr>
              <a:xfrm>
                <a:off x="1084076" y="1124332"/>
                <a:ext cx="1874067" cy="429206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1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创始</a:t>
                </a:r>
                <a:r>
                  <a:rPr lang="zh-CN" altLang="en-US" sz="2000" b="1" smtClean="0">
                    <a:solidFill>
                      <a:schemeClr val="accent1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团队</a:t>
                </a:r>
                <a:endParaRPr lang="en-US" altLang="zh-CN" sz="2000" b="1" smtClean="0">
                  <a:solidFill>
                    <a:schemeClr val="accent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endParaRPr>
              </a:p>
            </p:txBody>
          </p:sp>
        </p:grpSp>
      </p:grpSp>
      <p:sp>
        <p:nvSpPr>
          <p:cNvPr id="78" name="iS1íḍê"/>
          <p:cNvSpPr/>
          <p:nvPr/>
        </p:nvSpPr>
        <p:spPr>
          <a:xfrm>
            <a:off x="4183203" y="5232076"/>
            <a:ext cx="3576332" cy="951669"/>
          </a:xfrm>
          <a:prstGeom prst="rect">
            <a:avLst/>
          </a:prstGeom>
          <a:solidFill>
            <a:srgbClr val="FFFF00"/>
          </a:solid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网球资源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+</a:t>
            </a: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研发</a:t>
            </a: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+</a:t>
            </a: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网球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经验</a:t>
            </a:r>
            <a:endParaRPr lang="en-US" altLang="zh-CN" b="1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交叉特色的坚强团队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138608" y="1105873"/>
            <a:ext cx="3961201" cy="5615601"/>
            <a:chOff x="138608" y="1105873"/>
            <a:chExt cx="3961201" cy="561560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456" y="1638425"/>
              <a:ext cx="1123838" cy="1450287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456" y="4123220"/>
              <a:ext cx="1147211" cy="1520161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35" y="4116790"/>
              <a:ext cx="1233930" cy="1512657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3" t="8564"/>
            <a:stretch/>
          </p:blipFill>
          <p:spPr>
            <a:xfrm>
              <a:off x="462335" y="1628717"/>
              <a:ext cx="1145911" cy="1459995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3" name="iS1íḍê"/>
            <p:cNvSpPr/>
            <p:nvPr/>
          </p:nvSpPr>
          <p:spPr>
            <a:xfrm>
              <a:off x="212652" y="5765943"/>
              <a:ext cx="1850372" cy="796119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黄天娜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(</a:t>
              </a:r>
              <a:r>
                <a:rPr lang="zh-CN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上海大学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)</a:t>
              </a:r>
            </a:p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会计硕士</a:t>
              </a:r>
              <a:endPara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采购，报税</a:t>
              </a:r>
              <a:endPara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54" name="iS1íḍê"/>
            <p:cNvSpPr/>
            <p:nvPr/>
          </p:nvSpPr>
          <p:spPr>
            <a:xfrm>
              <a:off x="138608" y="3207229"/>
              <a:ext cx="2132578" cy="796119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庞小迪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(</a:t>
              </a:r>
              <a:r>
                <a:rPr lang="zh-CN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网球从业者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)</a:t>
              </a:r>
            </a:p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网球俱乐部</a:t>
              </a: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资源</a:t>
              </a:r>
              <a:endPara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营销策划</a:t>
              </a:r>
              <a:endParaRPr lang="en-US" altLang="zh-CN"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55" name="iS1íḍê"/>
            <p:cNvSpPr/>
            <p:nvPr/>
          </p:nvSpPr>
          <p:spPr>
            <a:xfrm>
              <a:off x="2092928" y="5765942"/>
              <a:ext cx="1940516" cy="796119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姬舒</a:t>
              </a:r>
              <a:r>
                <a:rPr lang="zh-CN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琪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(</a:t>
              </a:r>
              <a:r>
                <a:rPr lang="zh-CN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上海大学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)</a:t>
              </a:r>
            </a:p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企业管理硕士</a:t>
              </a:r>
              <a:endPara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自媒体运营</a:t>
              </a:r>
              <a:endPara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56" name="iS1íḍê"/>
            <p:cNvSpPr/>
            <p:nvPr/>
          </p:nvSpPr>
          <p:spPr>
            <a:xfrm>
              <a:off x="2012986" y="3204793"/>
              <a:ext cx="2086823" cy="796119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戴一</a:t>
              </a:r>
              <a:r>
                <a:rPr lang="zh-CN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鸣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(</a:t>
              </a:r>
              <a:r>
                <a:rPr lang="zh-CN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上海大学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)</a:t>
              </a:r>
            </a:p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会计硕士</a:t>
              </a:r>
              <a:endPara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成本预算控制，记账</a:t>
              </a:r>
              <a:endPara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68" name="isḷíḑe"/>
            <p:cNvSpPr/>
            <p:nvPr/>
          </p:nvSpPr>
          <p:spPr>
            <a:xfrm>
              <a:off x="194994" y="1402015"/>
              <a:ext cx="3821421" cy="5319459"/>
            </a:xfrm>
            <a:prstGeom prst="wedgeRectCallout">
              <a:avLst>
                <a:gd name="adj1" fmla="val -20344"/>
                <a:gd name="adj2" fmla="val 45354"/>
              </a:avLst>
            </a:prstGeom>
            <a:noFill/>
            <a:ln w="25400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013791" y="1105873"/>
              <a:ext cx="1944352" cy="458173"/>
              <a:chOff x="1013791" y="1105873"/>
              <a:chExt cx="1944352" cy="458173"/>
            </a:xfrm>
          </p:grpSpPr>
          <p:sp>
            <p:nvSpPr>
              <p:cNvPr id="70" name="圆角矩形 69"/>
              <p:cNvSpPr/>
              <p:nvPr/>
            </p:nvSpPr>
            <p:spPr>
              <a:xfrm>
                <a:off x="1013791" y="1105873"/>
                <a:ext cx="1939427" cy="458173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00447D">
                      <a:alpha val="8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iS1íḍê"/>
              <p:cNvSpPr/>
              <p:nvPr/>
            </p:nvSpPr>
            <p:spPr>
              <a:xfrm>
                <a:off x="1084076" y="1124332"/>
                <a:ext cx="1874067" cy="429206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000" b="1" smtClean="0">
                    <a:solidFill>
                      <a:schemeClr val="accent1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财务营销团队</a:t>
                </a:r>
                <a:endParaRPr lang="en-US" altLang="zh-CN" sz="2000" b="1" smtClean="0">
                  <a:solidFill>
                    <a:schemeClr val="accent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endParaRPr>
              </a:p>
            </p:txBody>
          </p:sp>
        </p:grpSp>
        <p:cxnSp>
          <p:nvCxnSpPr>
            <p:cNvPr id="83" name="直接连接符 82"/>
            <p:cNvCxnSpPr>
              <a:stCxn id="68" idx="1"/>
              <a:endCxn id="68" idx="3"/>
            </p:cNvCxnSpPr>
            <p:nvPr/>
          </p:nvCxnSpPr>
          <p:spPr>
            <a:xfrm>
              <a:off x="194994" y="4061745"/>
              <a:ext cx="3821421" cy="0"/>
            </a:xfrm>
            <a:prstGeom prst="line">
              <a:avLst/>
            </a:prstGeom>
            <a:ln w="19050">
              <a:solidFill>
                <a:srgbClr val="A6A6A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7909294" y="1108169"/>
            <a:ext cx="4272272" cy="5613305"/>
            <a:chOff x="7909294" y="1108169"/>
            <a:chExt cx="4272272" cy="5613305"/>
          </a:xfrm>
        </p:grpSpPr>
        <p:sp>
          <p:nvSpPr>
            <p:cNvPr id="49" name="iS1íḍê"/>
            <p:cNvSpPr/>
            <p:nvPr/>
          </p:nvSpPr>
          <p:spPr>
            <a:xfrm>
              <a:off x="7909294" y="5783618"/>
              <a:ext cx="2250539" cy="796119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郭金伟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(</a:t>
              </a:r>
              <a:r>
                <a:rPr lang="zh-CN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北京大学</a:t>
              </a:r>
              <a:r>
                <a:rPr lang="en-US" altLang="zh-CN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)</a:t>
              </a:r>
            </a:p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软件工程硕士</a:t>
              </a:r>
              <a:endPara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软件开发维护</a:t>
              </a:r>
              <a:endPara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2" t="23479" r="20897" b="30579"/>
            <a:stretch/>
          </p:blipFill>
          <p:spPr>
            <a:xfrm>
              <a:off x="8352194" y="1631280"/>
              <a:ext cx="1199422" cy="1524824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6" r="13512"/>
            <a:stretch/>
          </p:blipFill>
          <p:spPr>
            <a:xfrm>
              <a:off x="8470257" y="4196265"/>
              <a:ext cx="1139860" cy="151042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010" y="4205203"/>
              <a:ext cx="1141839" cy="1531299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37" t="32566" r="25574" b="27652"/>
            <a:stretch/>
          </p:blipFill>
          <p:spPr>
            <a:xfrm rot="16200000">
              <a:off x="10143807" y="1767667"/>
              <a:ext cx="1601571" cy="1272682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7" name="iS1íḍê"/>
            <p:cNvSpPr/>
            <p:nvPr/>
          </p:nvSpPr>
          <p:spPr>
            <a:xfrm>
              <a:off x="9940294" y="5645947"/>
              <a:ext cx="2241272" cy="796119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51" name="iS1íḍê"/>
            <p:cNvSpPr/>
            <p:nvPr/>
          </p:nvSpPr>
          <p:spPr>
            <a:xfrm>
              <a:off x="7977957" y="3192910"/>
              <a:ext cx="1895249" cy="856663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赵钰</a:t>
              </a:r>
              <a:endPara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某企嵌入式工程师</a:t>
              </a:r>
            </a:p>
            <a:p>
              <a:pPr algn="ctr">
                <a:spcBef>
                  <a:spcPts val="600"/>
                </a:spcBef>
              </a:pPr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硬件开发</a:t>
              </a:r>
              <a:endPara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52" name="iS1íḍê"/>
            <p:cNvSpPr/>
            <p:nvPr/>
          </p:nvSpPr>
          <p:spPr>
            <a:xfrm>
              <a:off x="10062696" y="3250398"/>
              <a:ext cx="1895249" cy="764450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尤恩生</a:t>
              </a:r>
              <a:endPara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某企嵌入式工程师</a:t>
              </a:r>
              <a:endPara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硬件</a:t>
              </a:r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开发</a:t>
              </a:r>
              <a:endPara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63" name="isḷíḑe"/>
            <p:cNvSpPr/>
            <p:nvPr/>
          </p:nvSpPr>
          <p:spPr>
            <a:xfrm>
              <a:off x="7981172" y="1404390"/>
              <a:ext cx="3980854" cy="5317084"/>
            </a:xfrm>
            <a:prstGeom prst="wedgeRectCallout">
              <a:avLst>
                <a:gd name="adj1" fmla="val -20344"/>
                <a:gd name="adj2" fmla="val 45354"/>
              </a:avLst>
            </a:prstGeom>
            <a:noFill/>
            <a:ln w="25400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9034565" y="1108169"/>
              <a:ext cx="1874067" cy="529420"/>
              <a:chOff x="1084076" y="1097261"/>
              <a:chExt cx="1874067" cy="529420"/>
            </a:xfrm>
          </p:grpSpPr>
          <p:sp>
            <p:nvSpPr>
              <p:cNvPr id="73" name="圆角矩形 72"/>
              <p:cNvSpPr/>
              <p:nvPr/>
            </p:nvSpPr>
            <p:spPr>
              <a:xfrm>
                <a:off x="1399660" y="1097261"/>
                <a:ext cx="1252330" cy="52942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00447D">
                      <a:alpha val="8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iS1íḍê"/>
              <p:cNvSpPr/>
              <p:nvPr/>
            </p:nvSpPr>
            <p:spPr>
              <a:xfrm>
                <a:off x="1084076" y="1124332"/>
                <a:ext cx="1874067" cy="429206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accent1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技术</a:t>
                </a:r>
                <a:r>
                  <a:rPr lang="zh-CN" altLang="en-US" sz="2000" b="1" smtClean="0">
                    <a:solidFill>
                      <a:schemeClr val="accent1">
                        <a:lumMod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</a:rPr>
                  <a:t>团队</a:t>
                </a:r>
                <a:endParaRPr lang="en-US" altLang="zh-CN" sz="2000" b="1" smtClean="0">
                  <a:solidFill>
                    <a:schemeClr val="accent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endParaRPr>
              </a:p>
            </p:txBody>
          </p:sp>
        </p:grpSp>
        <p:sp>
          <p:nvSpPr>
            <p:cNvPr id="79" name="iS1íḍê"/>
            <p:cNvSpPr/>
            <p:nvPr/>
          </p:nvSpPr>
          <p:spPr>
            <a:xfrm>
              <a:off x="9908824" y="5783617"/>
              <a:ext cx="2250539" cy="796119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李阳</a:t>
              </a:r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(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上海大学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)</a:t>
              </a:r>
            </a:p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机电工程硕士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</a:rPr>
                <a:t>算法开发</a:t>
              </a:r>
              <a:endParaRPr lang="en-US" altLang="zh-CN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endParaRPr>
            </a:p>
          </p:txBody>
        </p:sp>
        <p:cxnSp>
          <p:nvCxnSpPr>
            <p:cNvPr id="84" name="直接连接符 83"/>
            <p:cNvCxnSpPr>
              <a:stCxn id="63" idx="1"/>
              <a:endCxn id="63" idx="3"/>
            </p:cNvCxnSpPr>
            <p:nvPr/>
          </p:nvCxnSpPr>
          <p:spPr>
            <a:xfrm>
              <a:off x="7981172" y="4062932"/>
              <a:ext cx="3980854" cy="0"/>
            </a:xfrm>
            <a:prstGeom prst="line">
              <a:avLst/>
            </a:prstGeom>
            <a:ln w="19050">
              <a:solidFill>
                <a:srgbClr val="A6A6A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上弧形箭头 86"/>
          <p:cNvSpPr/>
          <p:nvPr/>
        </p:nvSpPr>
        <p:spPr>
          <a:xfrm flipV="1">
            <a:off x="7174869" y="4844902"/>
            <a:ext cx="1050602" cy="284249"/>
          </a:xfrm>
          <a:prstGeom prst="curvedDownArrow">
            <a:avLst>
              <a:gd name="adj1" fmla="val 38307"/>
              <a:gd name="adj2" fmla="val 65459"/>
              <a:gd name="adj3" fmla="val 2382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8" name="上弧形箭头 87"/>
          <p:cNvSpPr/>
          <p:nvPr/>
        </p:nvSpPr>
        <p:spPr>
          <a:xfrm flipH="1" flipV="1">
            <a:off x="3727372" y="4844902"/>
            <a:ext cx="1050602" cy="284249"/>
          </a:xfrm>
          <a:prstGeom prst="curvedDownArrow">
            <a:avLst>
              <a:gd name="adj1" fmla="val 38307"/>
              <a:gd name="adj2" fmla="val 65459"/>
              <a:gd name="adj3" fmla="val 2382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790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占位符 49" descr="C:\Users\Administrator\Desktop\上海大学图片\xyfy-jdtp36.jpgxyfy-jdtp3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6757" b="35942"/>
          <a:stretch>
            <a:fillRect/>
          </a:stretch>
        </p:blipFill>
        <p:spPr>
          <a:xfrm>
            <a:off x="0" y="0"/>
            <a:ext cx="12192000" cy="3244215"/>
          </a:xfrm>
        </p:spPr>
      </p:pic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730061" y="2644082"/>
            <a:ext cx="2613497" cy="56647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、需求调研</a:t>
            </a:r>
            <a:r>
              <a:rPr lang="en-US" altLang="zh-CN" sz="2800" smtClean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产品内容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5892328" y="6377073"/>
            <a:ext cx="395592" cy="365125"/>
          </a:xfrm>
        </p:spPr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2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6902874" y="1000440"/>
            <a:ext cx="4958298" cy="5449992"/>
            <a:chOff x="7073694" y="1129383"/>
            <a:chExt cx="4958298" cy="5449992"/>
          </a:xfrm>
        </p:grpSpPr>
        <p:sp>
          <p:nvSpPr>
            <p:cNvPr id="4" name="椭圆 3"/>
            <p:cNvSpPr/>
            <p:nvPr/>
          </p:nvSpPr>
          <p:spPr>
            <a:xfrm>
              <a:off x="8458812" y="3395551"/>
              <a:ext cx="1770322" cy="929434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/>
                <a:t>网球产品</a:t>
              </a:r>
              <a:endParaRPr lang="en-US" altLang="zh-CN" b="1" smtClean="0"/>
            </a:p>
            <a:p>
              <a:pPr algn="ctr"/>
              <a:r>
                <a:rPr lang="en-US" altLang="zh-CN" b="1" smtClean="0"/>
                <a:t>TenniCar</a:t>
              </a:r>
              <a:endParaRPr lang="zh-CN" altLang="en-US" b="1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588597" y="1375251"/>
              <a:ext cx="1008989" cy="924622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共享</a:t>
              </a:r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10588597" y="4869314"/>
              <a:ext cx="1001061" cy="1030281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发球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10872453" y="3211946"/>
              <a:ext cx="1159539" cy="1151134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捡球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9176349" y="4865461"/>
              <a:ext cx="842005" cy="848235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扫水</a:t>
              </a:r>
            </a:p>
          </p:txBody>
        </p: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8864028" y="1844676"/>
              <a:ext cx="996407" cy="1025490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拍照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7073694" y="1129383"/>
              <a:ext cx="1313376" cy="1228038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网球技术指导</a:t>
              </a: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279536" y="5344567"/>
              <a:ext cx="1230949" cy="1234808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费用少</a:t>
              </a:r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057049" y="2445844"/>
              <a:ext cx="552659" cy="10372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9343973" y="2970128"/>
              <a:ext cx="0" cy="2418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8157429" y="4324985"/>
              <a:ext cx="613860" cy="10195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9401401" y="4410681"/>
              <a:ext cx="86068" cy="369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0335322" y="3830511"/>
              <a:ext cx="402958" cy="81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0079873" y="4304899"/>
              <a:ext cx="564924" cy="624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9817945" y="2293759"/>
              <a:ext cx="826852" cy="10534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21361" y="4041167"/>
            <a:ext cx="7646820" cy="2024833"/>
            <a:chOff x="367661" y="3832819"/>
            <a:chExt cx="7646820" cy="2024833"/>
          </a:xfrm>
        </p:grpSpPr>
        <p:grpSp>
          <p:nvGrpSpPr>
            <p:cNvPr id="53" name="组合 52"/>
            <p:cNvGrpSpPr/>
            <p:nvPr/>
          </p:nvGrpSpPr>
          <p:grpSpPr>
            <a:xfrm>
              <a:off x="4191569" y="3832819"/>
              <a:ext cx="3822912" cy="1511748"/>
              <a:chOff x="4182724" y="1656473"/>
              <a:chExt cx="3822912" cy="151174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269286" y="1656473"/>
                <a:ext cx="1547218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>
                  <a:defRPr/>
                </a:pPr>
                <a:r>
                  <a:rPr lang="en-US" altLang="zh-CN" sz="2800" b="1">
                    <a:solidFill>
                      <a:srgbClr val="00447D"/>
                    </a:solidFill>
                    <a:cs typeface="+mn-ea"/>
                    <a:sym typeface="+mn-lt"/>
                  </a:rPr>
                  <a:t>2.</a:t>
                </a:r>
                <a:r>
                  <a:rPr lang="zh-CN" altLang="en-US" sz="2800" b="1">
                    <a:solidFill>
                      <a:srgbClr val="00447D"/>
                    </a:solidFill>
                    <a:cs typeface="+mn-ea"/>
                    <a:sym typeface="+mn-lt"/>
                  </a:rPr>
                  <a:t>入门难</a:t>
                </a:r>
                <a:endParaRPr lang="en-US" altLang="zh-CN" sz="2800" b="1">
                  <a:solidFill>
                    <a:srgbClr val="00447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191304" y="2768111"/>
                <a:ext cx="24481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zh-CN" sz="20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必要</a:t>
                </a:r>
                <a:r>
                  <a:rPr lang="zh-CN" altLang="en-US" sz="2000" b="1">
                    <a:solidFill>
                      <a:schemeClr val="accent1"/>
                    </a:solidFill>
                    <a:cs typeface="+mn-ea"/>
                    <a:sym typeface="+mn-lt"/>
                  </a:rPr>
                  <a:t>的技术指导</a:t>
                </a:r>
                <a:endParaRPr lang="zh-CN" altLang="en-US" sz="200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182724" y="2352466"/>
                <a:ext cx="382291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0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大部分</a:t>
                </a:r>
                <a:r>
                  <a:rPr lang="zh-CN" altLang="en-US" sz="2000" b="1">
                    <a:solidFill>
                      <a:schemeClr val="accent1"/>
                    </a:solidFill>
                    <a:cs typeface="+mn-ea"/>
                    <a:sym typeface="+mn-lt"/>
                  </a:rPr>
                  <a:t>时间用于多球</a:t>
                </a:r>
                <a:r>
                  <a:rPr lang="zh-CN" altLang="en-US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训练 </a:t>
                </a:r>
                <a:r>
                  <a:rPr lang="zh-CN" altLang="en-US" sz="2000" b="1">
                    <a:solidFill>
                      <a:schemeClr val="accent1"/>
                    </a:solidFill>
                    <a:cs typeface="+mn-ea"/>
                    <a:sym typeface="+mn-lt"/>
                  </a:rPr>
                  <a:t>✔</a:t>
                </a:r>
                <a:endParaRPr lang="zh-CN" altLang="en-US" sz="2000" b="1">
                  <a:solidFill>
                    <a:schemeClr val="accent1"/>
                  </a:solidFill>
                  <a:cs typeface="+mn-ea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67661" y="3832819"/>
              <a:ext cx="3642344" cy="2024833"/>
              <a:chOff x="242811" y="1696411"/>
              <a:chExt cx="3642344" cy="2024833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275600" y="1696411"/>
                <a:ext cx="1547218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lvl="0" algn="ctr" fontAlgn="ctr">
                  <a:defRPr/>
                </a:pPr>
                <a:r>
                  <a:rPr lang="en-US" altLang="zh-CN" sz="2800" b="1">
                    <a:solidFill>
                      <a:srgbClr val="00447D"/>
                    </a:solidFill>
                    <a:cs typeface="+mn-ea"/>
                    <a:sym typeface="+mn-lt"/>
                  </a:rPr>
                  <a:t>1.</a:t>
                </a:r>
                <a:r>
                  <a:rPr lang="zh-CN" altLang="en-US" sz="2800" b="1">
                    <a:solidFill>
                      <a:srgbClr val="00447D"/>
                    </a:solidFill>
                    <a:cs typeface="+mn-ea"/>
                    <a:sym typeface="+mn-lt"/>
                  </a:rPr>
                  <a:t>花费贵</a:t>
                </a:r>
                <a:endParaRPr lang="en-US" altLang="zh-CN" sz="2800" b="1">
                  <a:solidFill>
                    <a:srgbClr val="00447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54032" y="2332796"/>
                <a:ext cx="36199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CN" sz="20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教练</a:t>
                </a:r>
                <a:r>
                  <a:rPr lang="zh-CN" altLang="en-US" sz="2000" b="1">
                    <a:solidFill>
                      <a:schemeClr val="accent1"/>
                    </a:solidFill>
                    <a:cs typeface="+mn-ea"/>
                    <a:sym typeface="+mn-lt"/>
                  </a:rPr>
                  <a:t>课时费￥</a:t>
                </a:r>
                <a:r>
                  <a:rPr lang="en-US" altLang="zh-CN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200-300/h  </a:t>
                </a:r>
                <a:r>
                  <a:rPr lang="zh-CN" altLang="en-US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✔</a:t>
                </a:r>
                <a:endParaRPr lang="zh-CN" altLang="en-US" sz="2000" b="1">
                  <a:solidFill>
                    <a:schemeClr val="accent1"/>
                  </a:solidFill>
                  <a:cs typeface="+mn-ea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54032" y="3321134"/>
                <a:ext cx="29546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zh-CN" sz="20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场地</a:t>
                </a:r>
                <a:r>
                  <a:rPr lang="zh-CN" altLang="en-US" sz="2000" b="1">
                    <a:solidFill>
                      <a:schemeClr val="accent1"/>
                    </a:solidFill>
                    <a:cs typeface="+mn-ea"/>
                    <a:sym typeface="+mn-lt"/>
                  </a:rPr>
                  <a:t>费￥</a:t>
                </a:r>
                <a:r>
                  <a:rPr lang="en-US" altLang="zh-CN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70-120/h   </a:t>
                </a:r>
                <a:r>
                  <a:rPr lang="en-US" altLang="zh-CN" sz="2000" b="1">
                    <a:solidFill>
                      <a:schemeClr val="accent1"/>
                    </a:solidFill>
                    <a:cs typeface="+mn-ea"/>
                    <a:sym typeface="+mn-lt"/>
                  </a:rPr>
                  <a:t>×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42811" y="2826965"/>
                <a:ext cx="36423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000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发球机</a:t>
                </a:r>
                <a:r>
                  <a:rPr lang="zh-CN" altLang="en-US" sz="2000" b="1">
                    <a:solidFill>
                      <a:schemeClr val="accent1"/>
                    </a:solidFill>
                    <a:cs typeface="+mn-ea"/>
                    <a:sym typeface="+mn-lt"/>
                  </a:rPr>
                  <a:t>￥</a:t>
                </a:r>
                <a:r>
                  <a:rPr lang="en-US" altLang="zh-CN" sz="2000" b="1">
                    <a:solidFill>
                      <a:schemeClr val="accent1"/>
                    </a:solidFill>
                    <a:cs typeface="+mn-ea"/>
                    <a:sym typeface="+mn-lt"/>
                  </a:rPr>
                  <a:t>5000-10000/</a:t>
                </a:r>
                <a:r>
                  <a:rPr lang="zh-CN" altLang="en-US" sz="2000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台  ✔</a:t>
                </a:r>
                <a:endParaRPr lang="en-US" altLang="zh-CN" sz="2000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354150" y="1346894"/>
            <a:ext cx="5278414" cy="2130983"/>
            <a:chOff x="439481" y="1235367"/>
            <a:chExt cx="5278414" cy="2130983"/>
          </a:xfrm>
        </p:grpSpPr>
        <p:sp>
          <p:nvSpPr>
            <p:cNvPr id="64" name="矩形 63"/>
            <p:cNvSpPr/>
            <p:nvPr/>
          </p:nvSpPr>
          <p:spPr>
            <a:xfrm>
              <a:off x="439481" y="1235367"/>
              <a:ext cx="5197720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fontAlgn="ctr">
                <a:defRPr/>
              </a:pPr>
              <a:r>
                <a:rPr lang="zh-CN" altLang="en-US" sz="2000" b="1" smtClean="0">
                  <a:solidFill>
                    <a:srgbClr val="0044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● </a:t>
              </a:r>
              <a:r>
                <a:rPr lang="zh-CN" altLang="en-US" sz="2800" b="1">
                  <a:solidFill>
                    <a:srgbClr val="00447D"/>
                  </a:solidFill>
                  <a:cs typeface="+mn-ea"/>
                  <a:sym typeface="+mn-lt"/>
                </a:rPr>
                <a:t>需求</a:t>
              </a:r>
              <a:r>
                <a:rPr lang="zh-CN" altLang="en-US" sz="2800" b="1" smtClean="0">
                  <a:solidFill>
                    <a:srgbClr val="00447D"/>
                  </a:solidFill>
                  <a:cs typeface="+mn-ea"/>
                  <a:sym typeface="+mn-lt"/>
                </a:rPr>
                <a:t>调研</a:t>
              </a:r>
              <a:r>
                <a:rPr lang="en-US" altLang="zh-CN" sz="3200" b="1" smtClean="0">
                  <a:solidFill>
                    <a:srgbClr val="00447D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b="1" smtClean="0">
                  <a:solidFill>
                    <a:srgbClr val="8DBAE0"/>
                  </a:solidFill>
                  <a:cs typeface="+mn-ea"/>
                  <a:sym typeface="+mn-lt"/>
                </a:rPr>
                <a:t>打球的痛点</a:t>
              </a:r>
              <a:endParaRPr lang="en-US" altLang="zh-CN" sz="2800" b="1">
                <a:solidFill>
                  <a:srgbClr val="8DBAE0"/>
                </a:solidFill>
                <a:cs typeface="+mn-ea"/>
                <a:sym typeface="+mn-lt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524411" y="1889022"/>
              <a:ext cx="519348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场地</a:t>
              </a:r>
              <a:r>
                <a:rPr lang="en-US" altLang="zh-CN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: </a:t>
              </a:r>
              <a:r>
                <a:rPr lang="zh-CN" altLang="en-US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校内网球场</a:t>
              </a:r>
              <a:endParaRPr lang="en-US" altLang="zh-CN" sz="2000" b="1" smtClean="0">
                <a:solidFill>
                  <a:schemeClr val="accent1"/>
                </a:solidFill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对象</a:t>
              </a:r>
              <a:r>
                <a:rPr lang="en-US" altLang="zh-CN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: </a:t>
              </a:r>
              <a:r>
                <a:rPr lang="zh-CN" altLang="en-US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网球初学者</a:t>
              </a:r>
              <a:r>
                <a:rPr lang="en-US" altLang="zh-CN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/</a:t>
              </a:r>
              <a:r>
                <a:rPr lang="zh-CN" altLang="en-US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网球爱好者</a:t>
              </a:r>
              <a:r>
                <a:rPr lang="en-US" altLang="zh-CN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/</a:t>
              </a:r>
              <a:r>
                <a:rPr lang="zh-CN" altLang="en-US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网球管理者</a:t>
              </a:r>
              <a:endParaRPr lang="en-US" altLang="zh-CN" sz="2000" b="1" smtClean="0">
                <a:solidFill>
                  <a:schemeClr val="accent1"/>
                </a:solidFill>
                <a:cs typeface="+mn-ea"/>
                <a:sym typeface="+mn-lt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CN" altLang="en-US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调查人数</a:t>
              </a:r>
              <a:r>
                <a:rPr lang="en-US" altLang="zh-CN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: </a:t>
              </a:r>
              <a:r>
                <a:rPr lang="zh-CN" altLang="en-US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约</a:t>
              </a:r>
              <a:r>
                <a:rPr lang="en-US" altLang="zh-CN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100</a:t>
              </a:r>
              <a:r>
                <a:rPr lang="zh-CN" altLang="en-US" sz="2000" b="1" smtClean="0">
                  <a:solidFill>
                    <a:schemeClr val="accent1"/>
                  </a:solidFill>
                  <a:cs typeface="+mn-ea"/>
                  <a:sym typeface="+mn-lt"/>
                </a:rPr>
                <a:t>人</a:t>
              </a:r>
              <a:endParaRPr lang="en-US" altLang="zh-CN" sz="20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16" name="直接连接符 115"/>
          <p:cNvCxnSpPr/>
          <p:nvPr/>
        </p:nvCxnSpPr>
        <p:spPr>
          <a:xfrm>
            <a:off x="434842" y="3679899"/>
            <a:ext cx="5321812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右箭头 5"/>
          <p:cNvSpPr/>
          <p:nvPr/>
        </p:nvSpPr>
        <p:spPr>
          <a:xfrm>
            <a:off x="6305155" y="3407469"/>
            <a:ext cx="1604357" cy="544860"/>
          </a:xfrm>
          <a:prstGeom prst="rightArrow">
            <a:avLst>
              <a:gd name="adj1" fmla="val 50000"/>
              <a:gd name="adj2" fmla="val 8823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198967" y="3056773"/>
            <a:ext cx="12475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000"/>
              <a:t>想法</a:t>
            </a:r>
            <a:r>
              <a:rPr lang="zh-CN" altLang="en-US" sz="2000" smtClean="0"/>
              <a:t>提出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zh-CN" altLang="en-US" sz="2800">
                <a:latin typeface="+mn-lt"/>
                <a:ea typeface="+mn-ea"/>
                <a:cs typeface="+mn-ea"/>
              </a:rPr>
              <a:t>二</a:t>
            </a:r>
            <a:r>
              <a:rPr lang="zh-CN" altLang="en-US" sz="2800" smtClean="0">
                <a:latin typeface="+mn-lt"/>
                <a:ea typeface="+mn-ea"/>
                <a:cs typeface="+mn-ea"/>
              </a:rPr>
              <a:t>、市场规模</a:t>
            </a:r>
            <a:endParaRPr lang="zh-CN" altLang="en-US" sz="2800">
              <a:latin typeface="+mn-lt"/>
              <a:ea typeface="+mn-ea"/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3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6149"/>
          <a:stretch/>
        </p:blipFill>
        <p:spPr>
          <a:xfrm>
            <a:off x="298890" y="1064871"/>
            <a:ext cx="6621526" cy="529147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117851" y="1343697"/>
            <a:ext cx="2558714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fontAlgn="ctr">
              <a:defRPr/>
            </a:pPr>
            <a:r>
              <a:rPr lang="zh-CN" altLang="en-US" b="1" smtClean="0">
                <a:solidFill>
                  <a:srgbClr val="0044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● </a:t>
            </a:r>
            <a:r>
              <a:rPr lang="zh-CN" altLang="en-US" sz="2800" b="1" smtClean="0">
                <a:solidFill>
                  <a:srgbClr val="00447D"/>
                </a:solidFill>
                <a:cs typeface="+mn-ea"/>
                <a:sym typeface="+mn-lt"/>
              </a:rPr>
              <a:t>中国网球市场</a:t>
            </a:r>
            <a:endParaRPr lang="en-US" altLang="zh-CN" sz="2800" b="1">
              <a:solidFill>
                <a:srgbClr val="00447D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28106" y="2082724"/>
            <a:ext cx="33689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·</a:t>
            </a:r>
            <a:r>
              <a:rPr lang="zh-CN" altLang="en-US" sz="2000" b="1" smtClean="0">
                <a:solidFill>
                  <a:schemeClr val="accent1"/>
                </a:solidFill>
                <a:cs typeface="+mn-ea"/>
                <a:sym typeface="+mn-lt"/>
              </a:rPr>
              <a:t>已知</a:t>
            </a:r>
            <a:r>
              <a:rPr lang="en-US" altLang="zh-CN" sz="2000" b="1" smtClean="0">
                <a:solidFill>
                  <a:schemeClr val="accent1"/>
                </a:solidFill>
                <a:cs typeface="+mn-ea"/>
                <a:sym typeface="+mn-lt"/>
              </a:rPr>
              <a:t>2019-2023</a:t>
            </a:r>
            <a:r>
              <a:rPr lang="zh-CN" altLang="en-US" sz="2000" b="1" smtClean="0">
                <a:solidFill>
                  <a:schemeClr val="accent1"/>
                </a:solidFill>
                <a:cs typeface="+mn-ea"/>
                <a:sym typeface="+mn-lt"/>
              </a:rPr>
              <a:t>年数据</a:t>
            </a:r>
            <a:endParaRPr lang="en-US" altLang="zh-CN" sz="2000" b="1" smtClean="0">
              <a:solidFill>
                <a:schemeClr val="accent1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·</a:t>
            </a:r>
            <a:r>
              <a:rPr lang="zh-CN" altLang="en-US" sz="2000" b="1" smtClean="0">
                <a:solidFill>
                  <a:schemeClr val="accent1"/>
                </a:solidFill>
                <a:cs typeface="+mn-ea"/>
                <a:sym typeface="+mn-lt"/>
              </a:rPr>
              <a:t>市场年增长率</a:t>
            </a:r>
            <a:r>
              <a:rPr lang="en-US" altLang="zh-CN" sz="2000" b="1" smtClean="0">
                <a:solidFill>
                  <a:schemeClr val="accent1"/>
                </a:solidFill>
                <a:cs typeface="+mn-ea"/>
                <a:sym typeface="+mn-lt"/>
              </a:rPr>
              <a:t>17%</a:t>
            </a:r>
          </a:p>
        </p:txBody>
      </p:sp>
      <p:sp>
        <p:nvSpPr>
          <p:cNvPr id="15" name="矩形 14"/>
          <p:cNvSpPr/>
          <p:nvPr/>
        </p:nvSpPr>
        <p:spPr>
          <a:xfrm>
            <a:off x="7117851" y="3375029"/>
            <a:ext cx="4744289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defRPr/>
            </a:pPr>
            <a:r>
              <a:rPr lang="zh-CN" altLang="en-US" b="1" smtClean="0">
                <a:solidFill>
                  <a:srgbClr val="0044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● </a:t>
            </a:r>
            <a:r>
              <a:rPr lang="en-US" altLang="zh-CN" sz="2800" b="1" smtClean="0">
                <a:solidFill>
                  <a:srgbClr val="00447D"/>
                </a:solidFill>
                <a:cs typeface="+mn-ea"/>
                <a:sym typeface="+mn-lt"/>
              </a:rPr>
              <a:t>TenniCar</a:t>
            </a:r>
            <a:r>
              <a:rPr lang="zh-CN" altLang="en-US" sz="2800" b="1" smtClean="0">
                <a:solidFill>
                  <a:srgbClr val="00447D"/>
                </a:solidFill>
                <a:cs typeface="+mn-ea"/>
                <a:sym typeface="+mn-lt"/>
              </a:rPr>
              <a:t>市场</a:t>
            </a:r>
            <a:r>
              <a:rPr lang="en-US" altLang="zh-CN" sz="2800" b="1" smtClean="0">
                <a:solidFill>
                  <a:srgbClr val="00447D"/>
                </a:solidFill>
                <a:cs typeface="+mn-ea"/>
                <a:sym typeface="+mn-lt"/>
              </a:rPr>
              <a:t>(</a:t>
            </a:r>
            <a:r>
              <a:rPr lang="zh-CN" altLang="en-US" sz="2800" b="1" smtClean="0">
                <a:solidFill>
                  <a:srgbClr val="00447D"/>
                </a:solidFill>
                <a:cs typeface="+mn-ea"/>
                <a:sym typeface="+mn-lt"/>
              </a:rPr>
              <a:t>国内空白</a:t>
            </a:r>
            <a:r>
              <a:rPr lang="en-US" altLang="zh-CN" sz="2800" b="1" smtClean="0">
                <a:solidFill>
                  <a:srgbClr val="00447D"/>
                </a:solidFill>
                <a:cs typeface="+mn-ea"/>
                <a:sym typeface="+mn-lt"/>
              </a:rPr>
              <a:t>)</a:t>
            </a:r>
            <a:endParaRPr lang="en-US" altLang="zh-CN" sz="2800" b="1">
              <a:solidFill>
                <a:srgbClr val="00447D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328106" y="4106085"/>
            <a:ext cx="46632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000" b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·</a:t>
            </a:r>
            <a:r>
              <a:rPr lang="zh-CN" altLang="en-US" sz="2000" b="1">
                <a:solidFill>
                  <a:schemeClr val="accent1"/>
                </a:solidFill>
                <a:cs typeface="+mn-ea"/>
                <a:sym typeface="+mn-lt"/>
              </a:rPr>
              <a:t>已知</a:t>
            </a:r>
            <a:r>
              <a:rPr lang="en-US" altLang="zh-CN" sz="2000" b="1" smtClean="0">
                <a:solidFill>
                  <a:schemeClr val="accent1"/>
                </a:solidFill>
                <a:cs typeface="+mn-ea"/>
                <a:sym typeface="+mn-lt"/>
              </a:rPr>
              <a:t>2019</a:t>
            </a:r>
            <a:r>
              <a:rPr lang="zh-CN" altLang="en-US" sz="2000" b="1" smtClean="0">
                <a:solidFill>
                  <a:schemeClr val="accent1"/>
                </a:solidFill>
                <a:cs typeface="+mn-ea"/>
                <a:sym typeface="+mn-lt"/>
              </a:rPr>
              <a:t>年国内</a:t>
            </a:r>
            <a:r>
              <a:rPr lang="en-US" altLang="zh-CN" sz="2000" b="1" smtClean="0">
                <a:solidFill>
                  <a:schemeClr val="accent1"/>
                </a:solidFill>
                <a:cs typeface="+mn-ea"/>
                <a:sym typeface="+mn-lt"/>
              </a:rPr>
              <a:t>5</a:t>
            </a:r>
            <a:r>
              <a:rPr lang="zh-CN" altLang="en-US" sz="2000" b="1" smtClean="0">
                <a:solidFill>
                  <a:schemeClr val="accent1"/>
                </a:solidFill>
                <a:cs typeface="+mn-ea"/>
                <a:sym typeface="+mn-lt"/>
              </a:rPr>
              <a:t>万片网球场</a:t>
            </a:r>
            <a:endParaRPr lang="en-US" altLang="zh-CN" sz="2000" b="1" smtClean="0">
              <a:solidFill>
                <a:schemeClr val="accent1"/>
              </a:solidFill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b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·</a:t>
            </a:r>
            <a:r>
              <a:rPr lang="zh-CN" altLang="en-US" sz="2000" b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定价</a:t>
            </a:r>
            <a:r>
              <a:rPr lang="en-US" altLang="zh-CN" sz="2000" b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5000</a:t>
            </a:r>
            <a:r>
              <a:rPr lang="zh-CN" altLang="en-US" sz="2000" b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元</a:t>
            </a:r>
            <a:r>
              <a:rPr lang="en-US" altLang="zh-CN" sz="2000" b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/</a:t>
            </a:r>
            <a:r>
              <a:rPr lang="zh-CN" altLang="en-US" sz="2000" b="1" smtClean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台，四片球场共用一个</a:t>
            </a:r>
            <a:endParaRPr lang="en-US" altLang="zh-CN" sz="2000" b="1" smtClean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17851" y="5360361"/>
            <a:ext cx="4375810" cy="8925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defRPr/>
            </a:pPr>
            <a:r>
              <a:rPr lang="zh-CN" altLang="en-US" b="1" smtClean="0">
                <a:solidFill>
                  <a:srgbClr val="0044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● </a:t>
            </a:r>
            <a:r>
              <a:rPr lang="zh-CN" altLang="en-US" sz="2400" b="1">
                <a:solidFill>
                  <a:schemeClr val="accent1"/>
                </a:solidFill>
                <a:cs typeface="+mn-ea"/>
                <a:sym typeface="+mn-lt"/>
              </a:rPr>
              <a:t>中国网球市场</a:t>
            </a:r>
            <a:r>
              <a:rPr lang="zh-CN" altLang="en-US" sz="2800" b="1" smtClean="0">
                <a:solidFill>
                  <a:srgbClr val="00447D"/>
                </a:solidFill>
                <a:cs typeface="+mn-ea"/>
                <a:sym typeface="+mn-lt"/>
              </a:rPr>
              <a:t>增长估计</a:t>
            </a:r>
            <a:endParaRPr lang="en-US" altLang="zh-CN" sz="2800" b="1" smtClean="0">
              <a:solidFill>
                <a:srgbClr val="00447D"/>
              </a:solidFill>
              <a:cs typeface="+mn-ea"/>
              <a:sym typeface="+mn-lt"/>
            </a:endParaRPr>
          </a:p>
          <a:p>
            <a:pPr fontAlgn="ctr">
              <a:defRPr/>
            </a:pPr>
            <a:r>
              <a:rPr lang="en-US" altLang="zh-CN" sz="2400" b="1" smtClean="0">
                <a:solidFill>
                  <a:schemeClr val="accent1"/>
                </a:solidFill>
                <a:cs typeface="+mn-ea"/>
                <a:sym typeface="+mn-lt"/>
              </a:rPr>
              <a:t>   TenniCar</a:t>
            </a:r>
            <a:r>
              <a:rPr lang="zh-CN" altLang="en-US" sz="2400" b="1">
                <a:solidFill>
                  <a:schemeClr val="accent1"/>
                </a:solidFill>
                <a:cs typeface="+mn-ea"/>
                <a:sym typeface="+mn-lt"/>
              </a:rPr>
              <a:t>市场规模增长趋势</a:t>
            </a:r>
            <a:endParaRPr lang="en-US" altLang="zh-CN" sz="2400" b="1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086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三、商业模式</a:t>
            </a:r>
            <a:r>
              <a:rPr lang="en-US" altLang="zh-CN" sz="280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价值主张</a:t>
            </a:r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设计</a:t>
            </a:r>
            <a:endParaRPr lang="zh-CN" altLang="en-US" sz="280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4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73" name="下箭头 72"/>
          <p:cNvSpPr/>
          <p:nvPr/>
        </p:nvSpPr>
        <p:spPr>
          <a:xfrm rot="16200000" flipH="1">
            <a:off x="11150098" y="3580750"/>
            <a:ext cx="244342" cy="586229"/>
          </a:xfrm>
          <a:prstGeom prst="downArrow">
            <a:avLst>
              <a:gd name="adj1" fmla="val 50000"/>
              <a:gd name="adj2" fmla="val 1321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74" name="TextBox 5"/>
          <p:cNvSpPr txBox="1"/>
          <p:nvPr/>
        </p:nvSpPr>
        <p:spPr>
          <a:xfrm>
            <a:off x="11485044" y="2903976"/>
            <a:ext cx="62363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</a:t>
            </a:r>
            <a:endParaRPr lang="en-US" altLang="zh-CN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享</a:t>
            </a:r>
            <a:endParaRPr lang="en-US" altLang="zh-CN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</a:t>
            </a:r>
            <a:endParaRPr lang="en-US" altLang="zh-CN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</a:t>
            </a:r>
            <a:endParaRPr lang="en-US" altLang="zh-CN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能</a:t>
            </a:r>
            <a:endParaRPr lang="en-US" altLang="zh-CN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</a:t>
            </a:r>
            <a:endParaRPr lang="en-US" altLang="zh-CN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球</a:t>
            </a:r>
            <a:endParaRPr lang="en-US" altLang="zh-CN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车</a:t>
            </a:r>
            <a:endParaRPr lang="zh-CN" altLang="en-GB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180467" y="3142481"/>
            <a:ext cx="1573981" cy="14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价值主张方案：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网球发球捡球车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2.app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共享器材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网球扫水车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4.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打球拍摄服务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5.App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网球技术指导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9048361" y="3049363"/>
            <a:ext cx="1822518" cy="1740349"/>
          </a:xfrm>
          <a:prstGeom prst="roundRect">
            <a:avLst>
              <a:gd name="adj" fmla="val 5387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6" name="矩形 85"/>
          <p:cNvSpPr/>
          <p:nvPr/>
        </p:nvSpPr>
        <p:spPr>
          <a:xfrm>
            <a:off x="8844210" y="1218703"/>
            <a:ext cx="2519322" cy="124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收益创造方案：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技术提升难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---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摄像动作指导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/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陪练机器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/App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推送视频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教练费用高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---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提高单位时间练球效率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节约捡球时间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)</a:t>
            </a: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获取打球照片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8741809" y="1151288"/>
            <a:ext cx="2666451" cy="1642532"/>
          </a:xfrm>
          <a:prstGeom prst="roundRect">
            <a:avLst>
              <a:gd name="adj" fmla="val 5387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84" name="矩形 83"/>
          <p:cNvSpPr/>
          <p:nvPr/>
        </p:nvSpPr>
        <p:spPr>
          <a:xfrm>
            <a:off x="8853310" y="5352541"/>
            <a:ext cx="2599643" cy="1068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痛点解决方案：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捡球累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-----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自动捡球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机器</a:t>
            </a:r>
            <a:endParaRPr lang="en-US" altLang="zh-CN" sz="14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人工发球累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---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自动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发球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机器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514350">
              <a:lnSpc>
                <a:spcPct val="120000"/>
              </a:lnSpc>
              <a:spcBef>
                <a:spcPct val="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使用器材贵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共享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8741809" y="5273345"/>
            <a:ext cx="2666451" cy="1197159"/>
          </a:xfrm>
          <a:prstGeom prst="roundRect">
            <a:avLst>
              <a:gd name="adj" fmla="val 5387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7852433" y="5273345"/>
            <a:ext cx="551142" cy="540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217654" y="3210597"/>
            <a:ext cx="2134747" cy="1423997"/>
            <a:chOff x="7827860" y="1762441"/>
            <a:chExt cx="2134747" cy="1423997"/>
          </a:xfrm>
        </p:grpSpPr>
        <p:grpSp>
          <p:nvGrpSpPr>
            <p:cNvPr id="65" name="组合 64"/>
            <p:cNvGrpSpPr>
              <a:grpSpLocks noChangeAspect="1"/>
            </p:cNvGrpSpPr>
            <p:nvPr/>
          </p:nvGrpSpPr>
          <p:grpSpPr>
            <a:xfrm>
              <a:off x="9692640" y="1979145"/>
              <a:ext cx="102519" cy="648000"/>
              <a:chOff x="11156791" y="2182809"/>
              <a:chExt cx="288000" cy="1820343"/>
            </a:xfrm>
          </p:grpSpPr>
          <p:cxnSp>
            <p:nvCxnSpPr>
              <p:cNvPr id="100" name="直接箭头连接符 99"/>
              <p:cNvCxnSpPr/>
              <p:nvPr/>
            </p:nvCxnSpPr>
            <p:spPr>
              <a:xfrm>
                <a:off x="11300791" y="2595667"/>
                <a:ext cx="0" cy="122958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十字形 100"/>
              <p:cNvSpPr/>
              <p:nvPr/>
            </p:nvSpPr>
            <p:spPr>
              <a:xfrm>
                <a:off x="11156791" y="2182809"/>
                <a:ext cx="288000" cy="288000"/>
              </a:xfrm>
              <a:prstGeom prst="plus">
                <a:avLst>
                  <a:gd name="adj" fmla="val 41892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11156791" y="3931152"/>
                <a:ext cx="288000" cy="72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7827860" y="1762441"/>
              <a:ext cx="2134747" cy="1423997"/>
              <a:chOff x="2745906" y="3464424"/>
              <a:chExt cx="2134747" cy="1423997"/>
            </a:xfrm>
          </p:grpSpPr>
          <p:sp>
            <p:nvSpPr>
              <p:cNvPr id="98" name="矩形 97"/>
              <p:cNvSpPr/>
              <p:nvPr/>
            </p:nvSpPr>
            <p:spPr>
              <a:xfrm>
                <a:off x="2915037" y="3525952"/>
                <a:ext cx="1798167" cy="992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t" anchorCtr="0">
                <a:noAutofit/>
              </a:bodyPr>
              <a:lstStyle/>
              <a:p>
                <a:pPr defTabSz="51435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6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学员：</a:t>
                </a:r>
                <a:endPara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 defTabSz="51435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1.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练习网球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 defTabSz="51435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2.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捡球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 defTabSz="51435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3.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学习技术指导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 defTabSz="51435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4.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时尚拍照或动作记录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圆角矩形 98"/>
              <p:cNvSpPr/>
              <p:nvPr/>
            </p:nvSpPr>
            <p:spPr>
              <a:xfrm>
                <a:off x="2745906" y="3464424"/>
                <a:ext cx="2134747" cy="1423997"/>
              </a:xfrm>
              <a:prstGeom prst="roundRect">
                <a:avLst>
                  <a:gd name="adj" fmla="val 6301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3281572" y="2534122"/>
            <a:ext cx="2700668" cy="2674110"/>
            <a:chOff x="3845512" y="1898374"/>
            <a:chExt cx="3687940" cy="3648070"/>
          </a:xfrm>
        </p:grpSpPr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845512" y="1898374"/>
              <a:ext cx="3687940" cy="3648070"/>
            </a:xfrm>
            <a:prstGeom prst="rect">
              <a:avLst/>
            </a:prstGeom>
          </p:spPr>
        </p:pic>
        <p:sp>
          <p:nvSpPr>
            <p:cNvPr id="105" name="矩形 104"/>
            <p:cNvSpPr/>
            <p:nvPr/>
          </p:nvSpPr>
          <p:spPr>
            <a:xfrm>
              <a:off x="5677044" y="2375910"/>
              <a:ext cx="898854" cy="4429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 b="1">
                  <a:solidFill>
                    <a:schemeClr val="tx1"/>
                  </a:solidFill>
                </a:rPr>
                <a:t>收益</a:t>
              </a: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826852" y="4229657"/>
              <a:ext cx="821949" cy="404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solidFill>
                    <a:schemeClr val="tx1"/>
                  </a:solidFill>
                </a:rPr>
                <a:t>痛点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4124482" y="3137877"/>
              <a:ext cx="765314" cy="1043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solidFill>
                    <a:schemeClr val="tx1"/>
                  </a:solidFill>
                </a:rPr>
                <a:t>客户</a:t>
              </a:r>
              <a:endParaRPr lang="en-US" altLang="zh-CN" sz="1400" b="1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400" b="1">
                  <a:solidFill>
                    <a:schemeClr val="tx1"/>
                  </a:solidFill>
                </a:rPr>
                <a:t>工作</a:t>
              </a:r>
            </a:p>
          </p:txBody>
        </p:sp>
      </p:grpSp>
      <p:cxnSp>
        <p:nvCxnSpPr>
          <p:cNvPr id="108" name="直接箭头连接符 107"/>
          <p:cNvCxnSpPr>
            <a:stCxn id="104" idx="3"/>
          </p:cNvCxnSpPr>
          <p:nvPr/>
        </p:nvCxnSpPr>
        <p:spPr>
          <a:xfrm flipH="1">
            <a:off x="2530807" y="3871177"/>
            <a:ext cx="7507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H="1" flipV="1">
            <a:off x="3670001" y="2079831"/>
            <a:ext cx="531295" cy="5111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7780519" y="1858793"/>
            <a:ext cx="804232" cy="757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组合 110"/>
          <p:cNvGrpSpPr/>
          <p:nvPr/>
        </p:nvGrpSpPr>
        <p:grpSpPr>
          <a:xfrm flipH="1">
            <a:off x="6284448" y="2767107"/>
            <a:ext cx="2300303" cy="2305981"/>
            <a:chOff x="3966407" y="2336008"/>
            <a:chExt cx="3230274" cy="3238250"/>
          </a:xfrm>
        </p:grpSpPr>
        <p:pic>
          <p:nvPicPr>
            <p:cNvPr id="112" name="图片 1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6407" y="2336008"/>
              <a:ext cx="3230274" cy="3238250"/>
            </a:xfrm>
            <a:prstGeom prst="rect">
              <a:avLst/>
            </a:prstGeom>
          </p:spPr>
        </p:pic>
        <p:sp>
          <p:nvSpPr>
            <p:cNvPr id="113" name="矩形 112"/>
            <p:cNvSpPr/>
            <p:nvPr/>
          </p:nvSpPr>
          <p:spPr>
            <a:xfrm>
              <a:off x="4994788" y="2709694"/>
              <a:ext cx="1977887" cy="408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/>
                  </a:solidFill>
                </a:rPr>
                <a:t>收益创造方案</a:t>
              </a:r>
              <a:endParaRPr lang="zh-CN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5182869" y="4358459"/>
              <a:ext cx="1977886" cy="3757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/>
                  </a:solidFill>
                </a:rPr>
                <a:t>痛点缓解方案</a:t>
              </a:r>
              <a:endParaRPr lang="zh-CN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4114449" y="3324986"/>
              <a:ext cx="802671" cy="638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smtClean="0">
                  <a:solidFill>
                    <a:schemeClr val="tx1"/>
                  </a:solidFill>
                </a:rPr>
                <a:t>价值主张</a:t>
              </a:r>
              <a:endParaRPr lang="zh-CN" altLang="en-US" sz="1400" b="1">
                <a:solidFill>
                  <a:schemeClr val="tx1"/>
                </a:solidFill>
              </a:endParaRPr>
            </a:p>
          </p:txBody>
        </p:sp>
      </p:grpSp>
      <p:sp>
        <p:nvSpPr>
          <p:cNvPr id="82" name="上弧形箭头 81"/>
          <p:cNvSpPr/>
          <p:nvPr/>
        </p:nvSpPr>
        <p:spPr>
          <a:xfrm>
            <a:off x="4799116" y="2125022"/>
            <a:ext cx="1884123" cy="465939"/>
          </a:xfrm>
          <a:prstGeom prst="curvedDownArrow">
            <a:avLst>
              <a:gd name="adj1" fmla="val 38307"/>
              <a:gd name="adj2" fmla="val 65459"/>
              <a:gd name="adj3" fmla="val 2382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6" name="上弧形箭头 115"/>
          <p:cNvSpPr/>
          <p:nvPr/>
        </p:nvSpPr>
        <p:spPr>
          <a:xfrm flipV="1">
            <a:off x="4907866" y="5190162"/>
            <a:ext cx="1884123" cy="465939"/>
          </a:xfrm>
          <a:prstGeom prst="curvedDownArrow">
            <a:avLst>
              <a:gd name="adj1" fmla="val 38307"/>
              <a:gd name="adj2" fmla="val 65459"/>
              <a:gd name="adj3" fmla="val 2382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749728" y="1492972"/>
            <a:ext cx="3042430" cy="1375036"/>
            <a:chOff x="833049" y="1084963"/>
            <a:chExt cx="3042430" cy="1375036"/>
          </a:xfrm>
        </p:grpSpPr>
        <p:sp>
          <p:nvSpPr>
            <p:cNvPr id="96" name="矩形 95"/>
            <p:cNvSpPr/>
            <p:nvPr/>
          </p:nvSpPr>
          <p:spPr>
            <a:xfrm>
              <a:off x="987251" y="1113385"/>
              <a:ext cx="2888228" cy="127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defTabSz="514350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收益（客户想要的结果）：</a:t>
              </a:r>
              <a:endPara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defTabSz="514350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1.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打球成本更低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defTabSz="514350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2.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技术提升更快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defTabSz="514350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3.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训练效率高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defTabSz="514350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4</a:t>
              </a:r>
              <a:r>
                <a:rPr lang="en-US" altLang="zh-CN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.</a:t>
              </a: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打球摄像（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纠正动作或分享</a:t>
              </a:r>
              <a:r>
                <a:rPr lang="zh-CN" altLang="en-US" sz="1125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）</a:t>
              </a:r>
              <a:endParaRPr lang="en-US" altLang="zh-CN" sz="1125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833049" y="1084963"/>
              <a:ext cx="2795109" cy="1375036"/>
            </a:xfrm>
            <a:prstGeom prst="roundRect">
              <a:avLst>
                <a:gd name="adj" fmla="val 5387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cxnSp>
        <p:nvCxnSpPr>
          <p:cNvPr id="120" name="直接箭头连接符 119"/>
          <p:cNvCxnSpPr/>
          <p:nvPr/>
        </p:nvCxnSpPr>
        <p:spPr>
          <a:xfrm flipH="1">
            <a:off x="3626887" y="5273345"/>
            <a:ext cx="574409" cy="531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12" idx="1"/>
            <a:endCxn id="89" idx="1"/>
          </p:cNvCxnSpPr>
          <p:nvPr/>
        </p:nvCxnSpPr>
        <p:spPr>
          <a:xfrm flipV="1">
            <a:off x="8584751" y="3919538"/>
            <a:ext cx="463610" cy="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701144" y="5211191"/>
            <a:ext cx="3038235" cy="1068372"/>
            <a:chOff x="4498310" y="3993552"/>
            <a:chExt cx="3038235" cy="1068372"/>
          </a:xfrm>
        </p:grpSpPr>
        <p:sp>
          <p:nvSpPr>
            <p:cNvPr id="94" name="矩形 93"/>
            <p:cNvSpPr/>
            <p:nvPr/>
          </p:nvSpPr>
          <p:spPr>
            <a:xfrm>
              <a:off x="4628942" y="4058665"/>
              <a:ext cx="2907603" cy="707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defTabSz="514350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痛点：</a:t>
              </a:r>
              <a:endPara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defTabSz="514350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1.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技术</a:t>
              </a: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提升</a:t>
              </a:r>
              <a:r>
                <a:rPr lang="en-US" altLang="zh-CN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		2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捡球累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  <a:p>
              <a:pPr defTabSz="514350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3.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教练费用</a:t>
              </a: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高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	</a:t>
              </a:r>
              <a:r>
                <a:rPr lang="en-US" altLang="zh-CN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4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使用器材贵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4498310" y="3993552"/>
              <a:ext cx="2795109" cy="1068372"/>
            </a:xfrm>
            <a:prstGeom prst="roundRect">
              <a:avLst>
                <a:gd name="adj" fmla="val 5387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三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、商业模式</a:t>
            </a:r>
            <a:r>
              <a:rPr lang="en-US" altLang="zh-CN" sz="2800" smtClean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画布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5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24893"/>
              </p:ext>
            </p:extLst>
          </p:nvPr>
        </p:nvGraphicFramePr>
        <p:xfrm>
          <a:off x="1280836" y="1349102"/>
          <a:ext cx="9612136" cy="4830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5111">
                  <a:extLst>
                    <a:ext uri="{9D8B030D-6E8A-4147-A177-3AD203B41FA5}">
                      <a16:colId xmlns:a16="http://schemas.microsoft.com/office/drawing/2014/main" val="3310305851"/>
                    </a:ext>
                  </a:extLst>
                </a:gridCol>
                <a:gridCol w="1786068">
                  <a:extLst>
                    <a:ext uri="{9D8B030D-6E8A-4147-A177-3AD203B41FA5}">
                      <a16:colId xmlns:a16="http://schemas.microsoft.com/office/drawing/2014/main" val="1930217929"/>
                    </a:ext>
                  </a:extLst>
                </a:gridCol>
                <a:gridCol w="804889">
                  <a:extLst>
                    <a:ext uri="{9D8B030D-6E8A-4147-A177-3AD203B41FA5}">
                      <a16:colId xmlns:a16="http://schemas.microsoft.com/office/drawing/2014/main" val="3343128728"/>
                    </a:ext>
                  </a:extLst>
                </a:gridCol>
                <a:gridCol w="730447">
                  <a:extLst>
                    <a:ext uri="{9D8B030D-6E8A-4147-A177-3AD203B41FA5}">
                      <a16:colId xmlns:a16="http://schemas.microsoft.com/office/drawing/2014/main" val="2294767254"/>
                    </a:ext>
                  </a:extLst>
                </a:gridCol>
                <a:gridCol w="1963370">
                  <a:extLst>
                    <a:ext uri="{9D8B030D-6E8A-4147-A177-3AD203B41FA5}">
                      <a16:colId xmlns:a16="http://schemas.microsoft.com/office/drawing/2014/main" val="2393160181"/>
                    </a:ext>
                  </a:extLst>
                </a:gridCol>
                <a:gridCol w="2112251">
                  <a:extLst>
                    <a:ext uri="{9D8B030D-6E8A-4147-A177-3AD203B41FA5}">
                      <a16:colId xmlns:a16="http://schemas.microsoft.com/office/drawing/2014/main" val="4269777920"/>
                    </a:ext>
                  </a:extLst>
                </a:gridCol>
              </a:tblGrid>
              <a:tr h="1786739">
                <a:tc rowSpan="2">
                  <a:txBody>
                    <a:bodyPr/>
                    <a:lstStyle/>
                    <a:p>
                      <a:r>
                        <a:rPr lang="zh-CN" altLang="en-US" b="1" smtClean="0"/>
                        <a:t>重要伙伴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smtClean="0"/>
                        <a:t>关键业务</a:t>
                      </a:r>
                      <a:endParaRPr lang="zh-CN" altLang="en-US" b="1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r>
                        <a:rPr lang="zh-CN" altLang="en-US" b="1" smtClean="0"/>
                        <a:t>价值主张</a:t>
                      </a:r>
                      <a:endParaRPr lang="zh-CN" altLang="en-US" b="1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smtClean="0"/>
                        <a:t>客户关系</a:t>
                      </a:r>
                      <a:endParaRPr lang="zh-CN" altLang="en-US" b="1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b="1" smtClean="0"/>
                        <a:t>客户细分</a:t>
                      </a:r>
                      <a:endParaRPr lang="zh-CN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17698"/>
                  </a:ext>
                </a:extLst>
              </a:tr>
              <a:tr h="1802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smtClean="0"/>
                        <a:t>核心资源</a:t>
                      </a:r>
                      <a:endParaRPr lang="zh-CN" altLang="en-US" b="1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smtClean="0"/>
                        <a:t>渠道通路</a:t>
                      </a:r>
                      <a:endParaRPr lang="zh-CN" altLang="en-US" b="1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52204"/>
                  </a:ext>
                </a:extLst>
              </a:tr>
              <a:tr h="1241502">
                <a:tc gridSpan="3">
                  <a:txBody>
                    <a:bodyPr/>
                    <a:lstStyle/>
                    <a:p>
                      <a:r>
                        <a:rPr lang="zh-CN" altLang="en-US" b="1" smtClean="0"/>
                        <a:t>成本构成</a:t>
                      </a:r>
                      <a:endParaRPr lang="zh-CN" altLang="en-US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b="1" smtClean="0"/>
                        <a:t>收入来源</a:t>
                      </a:r>
                      <a:endParaRPr lang="zh-CN" altLang="en-US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83175"/>
                  </a:ext>
                </a:extLst>
              </a:tr>
            </a:tbl>
          </a:graphicData>
        </a:graphic>
      </p:graphicFrame>
      <p:sp>
        <p:nvSpPr>
          <p:cNvPr id="16" name="TextBox 5"/>
          <p:cNvSpPr txBox="1"/>
          <p:nvPr/>
        </p:nvSpPr>
        <p:spPr>
          <a:xfrm>
            <a:off x="1653002" y="2565922"/>
            <a:ext cx="1197444" cy="10640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网球俱乐部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机器生产商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高校</a:t>
            </a:r>
          </a:p>
        </p:txBody>
      </p:sp>
      <p:sp>
        <p:nvSpPr>
          <p:cNvPr id="17" name="TextBox 5"/>
          <p:cNvSpPr txBox="1"/>
          <p:nvPr/>
        </p:nvSpPr>
        <p:spPr>
          <a:xfrm>
            <a:off x="5500266" y="2729108"/>
            <a:ext cx="1154163" cy="781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共享多功能</a:t>
            </a:r>
            <a:endParaRPr lang="en-US" altLang="zh-CN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网球车</a:t>
            </a:r>
            <a:endParaRPr lang="en-US" altLang="zh-CN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576252" y="5342821"/>
            <a:ext cx="430330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制造组装成本	    </a:t>
            </a:r>
            <a:r>
              <a:rPr lang="en-US" altLang="zh-CN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物流运输配送成本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软件开发维护</a:t>
            </a:r>
            <a:r>
              <a:rPr lang="zh-CN" altLang="en-US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成本</a:t>
            </a:r>
            <a:r>
              <a:rPr lang="en-US" altLang="zh-CN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    4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营销费用</a:t>
            </a:r>
          </a:p>
        </p:txBody>
      </p:sp>
      <p:sp>
        <p:nvSpPr>
          <p:cNvPr id="19" name="TextBox 5"/>
          <p:cNvSpPr txBox="1"/>
          <p:nvPr/>
        </p:nvSpPr>
        <p:spPr>
          <a:xfrm>
            <a:off x="6127544" y="5342821"/>
            <a:ext cx="4745930" cy="694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共享收费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学员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	2.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网球车售卖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学员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俱乐部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课程指导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(VIP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充值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	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3657586" y="2011255"/>
            <a:ext cx="1197444" cy="6947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共享服务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网球车销售</a:t>
            </a:r>
          </a:p>
        </p:txBody>
      </p:sp>
      <p:sp>
        <p:nvSpPr>
          <p:cNvPr id="21" name="TextBox 5"/>
          <p:cNvSpPr txBox="1"/>
          <p:nvPr/>
        </p:nvSpPr>
        <p:spPr>
          <a:xfrm>
            <a:off x="8900635" y="2565922"/>
            <a:ext cx="1803379" cy="10640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学员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自学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请教练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网球俱乐部</a:t>
            </a: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大学网球场</a:t>
            </a:r>
          </a:p>
        </p:txBody>
      </p:sp>
      <p:sp>
        <p:nvSpPr>
          <p:cNvPr id="22" name="TextBox 5"/>
          <p:cNvSpPr txBox="1"/>
          <p:nvPr/>
        </p:nvSpPr>
        <p:spPr>
          <a:xfrm>
            <a:off x="3642035" y="3516539"/>
            <a:ext cx="1607812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网球车专利技术</a:t>
            </a:r>
            <a:endParaRPr lang="en-US" altLang="zh-CN" sz="160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2.APP</a:t>
            </a:r>
            <a:r>
              <a:rPr lang="zh-CN" altLang="en-US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</a:t>
            </a:r>
            <a:endParaRPr lang="en-US" altLang="zh-CN" sz="160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多功能网球车</a:t>
            </a:r>
            <a:endParaRPr lang="en-US" altLang="zh-CN" sz="160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7059078" y="3602905"/>
            <a:ext cx="119744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本地俱乐部</a:t>
            </a:r>
            <a:endParaRPr lang="en-US" altLang="zh-CN" sz="160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网球协会</a:t>
            </a:r>
            <a:endParaRPr lang="en-US" altLang="zh-CN" sz="160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本地大学</a:t>
            </a:r>
            <a:endParaRPr lang="en-US" altLang="zh-CN" sz="160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7076218" y="1847844"/>
            <a:ext cx="1402628" cy="10640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合作共赢关系</a:t>
            </a:r>
            <a:endParaRPr lang="en-US" altLang="zh-CN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软件服务</a:t>
            </a:r>
            <a:endParaRPr lang="en-US" altLang="zh-CN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买卖关系</a:t>
            </a:r>
            <a:endParaRPr lang="en-US" altLang="zh-CN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三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商业模式</a:t>
            </a:r>
            <a:r>
              <a:rPr lang="en-US" altLang="zh-CN" sz="280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价格</a:t>
            </a:r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激励机制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6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72738" y="1352881"/>
            <a:ext cx="2485444" cy="47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价格激励机制：</a:t>
            </a:r>
            <a:endParaRPr lang="en-US" altLang="zh-CN" sz="20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2" name="iS1íḍê"/>
          <p:cNvSpPr/>
          <p:nvPr/>
        </p:nvSpPr>
        <p:spPr>
          <a:xfrm>
            <a:off x="972738" y="3208674"/>
            <a:ext cx="6331260" cy="262449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C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</a:t>
            </a:r>
            <a:r>
              <a:rPr lang="zh-CN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该次可扣除费用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		</a:t>
            </a:r>
            <a:endParaRPr lang="en-US" altLang="zh-CN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Pay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：</a:t>
            </a:r>
            <a:r>
              <a:rPr lang="zh-CN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每次支付费用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Times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：</a:t>
            </a:r>
            <a:r>
              <a:rPr lang="zh-CN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使用机器的累计次数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Price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：</a:t>
            </a:r>
            <a:r>
              <a:rPr lang="zh-CN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指定价格，定价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Consday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：</a:t>
            </a:r>
            <a:r>
              <a:rPr lang="zh-CN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连续使用该机器天数，每次须超过一小时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a,b</a:t>
            </a: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：</a:t>
            </a:r>
            <a:r>
              <a:rPr lang="zh-CN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设置</a:t>
            </a:r>
            <a:r>
              <a:rPr lang="zh-CN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的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consday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和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times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权重常数，其中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a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偏大，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b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偏小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989921" y="1585270"/>
            <a:ext cx="3272869" cy="4860000"/>
            <a:chOff x="8764874" y="1454314"/>
            <a:chExt cx="3272869" cy="4860000"/>
          </a:xfrm>
        </p:grpSpPr>
        <p:sp>
          <p:nvSpPr>
            <p:cNvPr id="9" name="圆角矩形 8"/>
            <p:cNvSpPr/>
            <p:nvPr/>
          </p:nvSpPr>
          <p:spPr>
            <a:xfrm>
              <a:off x="8764875" y="1454314"/>
              <a:ext cx="2919473" cy="4860000"/>
            </a:xfrm>
            <a:prstGeom prst="roundRect">
              <a:avLst>
                <a:gd name="adj" fmla="val 730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764874" y="1910910"/>
              <a:ext cx="1459736" cy="430289"/>
            </a:xfrm>
            <a:prstGeom prst="roundRect">
              <a:avLst>
                <a:gd name="adj" fmla="val 0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连续天数：</a:t>
              </a:r>
              <a:r>
                <a:rPr lang="en-US" altLang="zh-CN" sz="16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endPara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0224610" y="1910910"/>
              <a:ext cx="1459736" cy="430289"/>
            </a:xfrm>
            <a:prstGeom prst="roundRect">
              <a:avLst>
                <a:gd name="adj" fmla="val 0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使用次数：</a:t>
              </a:r>
              <a:r>
                <a:rPr lang="en-US" altLang="zh-CN" sz="16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endParaRPr lang="zh-CN" altLang="en-US" sz="16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5501" y="1535406"/>
              <a:ext cx="355905" cy="315173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9443909" y="2623746"/>
              <a:ext cx="1519278" cy="2695523"/>
              <a:chOff x="1798320" y="5207853"/>
              <a:chExt cx="1033149" cy="183302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945367" y="5207853"/>
                <a:ext cx="758426" cy="702053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smtClean="0"/>
                  <a:t>+60</a:t>
                </a:r>
                <a:endParaRPr lang="zh-CN" altLang="en-US" b="1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966486" y="5780595"/>
                <a:ext cx="737307" cy="69494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smtClean="0"/>
                  <a:t>-10</a:t>
                </a:r>
                <a:endParaRPr lang="zh-CN" altLang="en-US" b="1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966485" y="6331308"/>
                <a:ext cx="758427" cy="70957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smtClean="0"/>
                  <a:t>+50</a:t>
                </a:r>
                <a:endParaRPr lang="zh-CN" altLang="en-US" b="1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798320" y="6403848"/>
                <a:ext cx="1033149" cy="50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圆角矩形 14"/>
            <p:cNvSpPr/>
            <p:nvPr/>
          </p:nvSpPr>
          <p:spPr>
            <a:xfrm>
              <a:off x="9691201" y="5614103"/>
              <a:ext cx="1159611" cy="430289"/>
            </a:xfrm>
            <a:prstGeom prst="roundRect">
              <a:avLst>
                <a:gd name="adj" fmla="val 20834"/>
              </a:avLst>
            </a:prstGeom>
            <a:solidFill>
              <a:srgbClr val="00B0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smtClean="0">
                  <a:solidFill>
                    <a:schemeClr val="bg1"/>
                  </a:solidFill>
                </a:rPr>
                <a:t>支付</a:t>
              </a:r>
              <a:endParaRPr lang="zh-CN" altLang="en-US" sz="1400" b="1">
                <a:solidFill>
                  <a:schemeClr val="bg1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348370" y="2752570"/>
              <a:ext cx="689373" cy="627505"/>
              <a:chOff x="3093403" y="5216209"/>
              <a:chExt cx="468792" cy="426720"/>
            </a:xfrm>
          </p:grpSpPr>
          <p:sp>
            <p:nvSpPr>
              <p:cNvPr id="26" name="弦形 25"/>
              <p:cNvSpPr/>
              <p:nvPr/>
            </p:nvSpPr>
            <p:spPr>
              <a:xfrm>
                <a:off x="3093403" y="5216209"/>
                <a:ext cx="468792" cy="426720"/>
              </a:xfrm>
              <a:prstGeom prst="chord">
                <a:avLst>
                  <a:gd name="adj1" fmla="val 5491082"/>
                  <a:gd name="adj2" fmla="val 1610795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105247" y="5260292"/>
                <a:ext cx="247667" cy="355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定</a:t>
                </a:r>
                <a:endParaRPr lang="en-US" altLang="zh-CN" sz="1400" b="1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400" b="1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价</a:t>
                </a:r>
                <a:endParaRPr lang="zh-CN" altLang="en-US" sz="14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348367" y="3650165"/>
              <a:ext cx="689373" cy="627505"/>
              <a:chOff x="3093403" y="5216209"/>
              <a:chExt cx="468792" cy="426720"/>
            </a:xfrm>
          </p:grpSpPr>
          <p:sp>
            <p:nvSpPr>
              <p:cNvPr id="24" name="弦形 23"/>
              <p:cNvSpPr/>
              <p:nvPr/>
            </p:nvSpPr>
            <p:spPr>
              <a:xfrm>
                <a:off x="3093403" y="5216209"/>
                <a:ext cx="468792" cy="426720"/>
              </a:xfrm>
              <a:prstGeom prst="chord">
                <a:avLst>
                  <a:gd name="adj1" fmla="val 5491082"/>
                  <a:gd name="adj2" fmla="val 16107955"/>
                </a:avLst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11169" y="5260292"/>
                <a:ext cx="247667" cy="355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减</a:t>
                </a:r>
                <a:endParaRPr lang="en-US" altLang="zh-CN" sz="1400" b="1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400" b="1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免</a:t>
                </a:r>
                <a:endParaRPr lang="en-US" altLang="zh-CN" sz="1400" b="1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1348367" y="4487918"/>
              <a:ext cx="689373" cy="627505"/>
              <a:chOff x="3093403" y="5216209"/>
              <a:chExt cx="468792" cy="426720"/>
            </a:xfrm>
          </p:grpSpPr>
          <p:sp>
            <p:nvSpPr>
              <p:cNvPr id="22" name="弦形 21"/>
              <p:cNvSpPr/>
              <p:nvPr/>
            </p:nvSpPr>
            <p:spPr>
              <a:xfrm>
                <a:off x="3093403" y="5216209"/>
                <a:ext cx="468792" cy="426720"/>
              </a:xfrm>
              <a:prstGeom prst="chord">
                <a:avLst>
                  <a:gd name="adj1" fmla="val 5491082"/>
                  <a:gd name="adj2" fmla="val 16107955"/>
                </a:avLst>
              </a:prstGeom>
              <a:solidFill>
                <a:srgbClr val="DEE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105247" y="5260292"/>
                <a:ext cx="247667" cy="355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实</a:t>
                </a:r>
                <a:endParaRPr lang="en-US" altLang="zh-CN" sz="1400" b="1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400" b="1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付</a:t>
                </a:r>
                <a:endParaRPr lang="en-US" altLang="zh-CN" sz="1400" b="1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907723" y="2465663"/>
              <a:ext cx="404187" cy="405564"/>
              <a:chOff x="3865880" y="5933440"/>
              <a:chExt cx="274858" cy="275794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3865880" y="5933440"/>
                <a:ext cx="272868" cy="27579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900572" y="5953760"/>
                <a:ext cx="240166" cy="230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？</a:t>
                </a:r>
                <a:endPara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940643"/>
              </p:ext>
            </p:extLst>
          </p:nvPr>
        </p:nvGraphicFramePr>
        <p:xfrm>
          <a:off x="2565009" y="1919771"/>
          <a:ext cx="3916450" cy="101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Equation" r:id="rId6" imgW="1663700" imgH="431800" progId="Equation.DSMT4">
                  <p:embed/>
                </p:oleObj>
              </mc:Choice>
              <mc:Fallback>
                <p:oleObj name="Equation" r:id="rId6" imgW="16637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009" y="1919771"/>
                        <a:ext cx="3916450" cy="10197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385459" y="13867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330404" y="888399"/>
            <a:ext cx="222486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defRPr/>
            </a:pPr>
            <a:r>
              <a:rPr lang="zh-CN" altLang="en-US" sz="3200" b="1" smtClean="0">
                <a:solidFill>
                  <a:srgbClr val="00447D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越打越便宜</a:t>
            </a:r>
            <a:endParaRPr lang="en-US" altLang="zh-CN" sz="3200" b="1">
              <a:solidFill>
                <a:srgbClr val="00447D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三、商业模式</a:t>
            </a:r>
            <a:r>
              <a:rPr lang="en-US" altLang="zh-CN" sz="280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盈利模式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7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" name="图片 -2147482596" descr="图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39232" y="1210912"/>
            <a:ext cx="9913536" cy="532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四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、同类竞争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8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2" name="iS1íḍê"/>
          <p:cNvSpPr/>
          <p:nvPr/>
        </p:nvSpPr>
        <p:spPr>
          <a:xfrm>
            <a:off x="518809" y="5987802"/>
            <a:ext cx="1990007" cy="606545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zh-CN" altLang="en-US" sz="1600" b="1" kern="1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74967" y="1036180"/>
            <a:ext cx="11046473" cy="5431013"/>
            <a:chOff x="374967" y="1019118"/>
            <a:chExt cx="11046473" cy="5431013"/>
          </a:xfrm>
        </p:grpSpPr>
        <p:grpSp>
          <p:nvGrpSpPr>
            <p:cNvPr id="64" name="组合 63"/>
            <p:cNvGrpSpPr/>
            <p:nvPr/>
          </p:nvGrpSpPr>
          <p:grpSpPr>
            <a:xfrm>
              <a:off x="374967" y="1019118"/>
              <a:ext cx="11046473" cy="5431013"/>
              <a:chOff x="356270" y="1003016"/>
              <a:chExt cx="11046473" cy="5431013"/>
            </a:xfrm>
          </p:grpSpPr>
          <p:sp>
            <p:nvSpPr>
              <p:cNvPr id="21" name="iS1íḍê"/>
              <p:cNvSpPr/>
              <p:nvPr/>
            </p:nvSpPr>
            <p:spPr>
              <a:xfrm>
                <a:off x="356270" y="4720617"/>
                <a:ext cx="1990007" cy="606545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endParaRPr lang="zh-CN" altLang="en-US" sz="1600" b="1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1013" y="1561999"/>
                <a:ext cx="2177717" cy="1274196"/>
              </a:xfrm>
              <a:prstGeom prst="rect">
                <a:avLst/>
              </a:prstGeom>
            </p:spPr>
          </p:pic>
          <p:pic>
            <p:nvPicPr>
              <p:cNvPr id="17" name="图片 16" descr="(G58CEXE7[PA(P4SWX0R%8I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6"/>
              <a:srcRect l="8008" t="25749" r="32234" b="8630"/>
              <a:stretch/>
            </p:blipFill>
            <p:spPr>
              <a:xfrm>
                <a:off x="6421201" y="1546061"/>
                <a:ext cx="2177717" cy="1274196"/>
              </a:xfrm>
              <a:prstGeom prst="rect">
                <a:avLst/>
              </a:prstGeom>
            </p:spPr>
          </p:pic>
          <p:sp>
            <p:nvSpPr>
              <p:cNvPr id="18" name="iS1íḍê"/>
              <p:cNvSpPr/>
              <p:nvPr/>
            </p:nvSpPr>
            <p:spPr>
              <a:xfrm>
                <a:off x="846244" y="1981250"/>
                <a:ext cx="1335135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endParaRPr lang="zh-CN" altLang="zh-CN" sz="1600" b="1" kern="1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iS1íḍê"/>
              <p:cNvSpPr/>
              <p:nvPr/>
            </p:nvSpPr>
            <p:spPr>
              <a:xfrm>
                <a:off x="846243" y="3000035"/>
                <a:ext cx="1335135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endParaRPr lang="zh-CN" altLang="zh-CN" sz="1200" b="1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iS1íḍê"/>
              <p:cNvSpPr/>
              <p:nvPr/>
            </p:nvSpPr>
            <p:spPr>
              <a:xfrm>
                <a:off x="946958" y="3586538"/>
                <a:ext cx="914683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endParaRPr lang="zh-CN" altLang="zh-CN" sz="1600" b="1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" name="iS1íḍê"/>
              <p:cNvSpPr/>
              <p:nvPr/>
            </p:nvSpPr>
            <p:spPr>
              <a:xfrm>
                <a:off x="3880440" y="1022276"/>
                <a:ext cx="1335135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en-US" altLang="zh-CN" sz="2000" b="1" kern="100" smtClean="0">
                    <a:solidFill>
                      <a:schemeClr val="tx1"/>
                    </a:solidFill>
                  </a:rPr>
                  <a:t>TenniCar</a:t>
                </a:r>
                <a:endParaRPr lang="en-US" altLang="zh-CN" sz="2000" b="1" kern="1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1íḍê"/>
              <p:cNvSpPr/>
              <p:nvPr/>
            </p:nvSpPr>
            <p:spPr>
              <a:xfrm>
                <a:off x="6842491" y="1034128"/>
                <a:ext cx="1335135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en-US" altLang="zh-CN" sz="2000" b="1" kern="100">
                    <a:solidFill>
                      <a:schemeClr val="tx1"/>
                    </a:solidFill>
                  </a:rPr>
                  <a:t>Tennibot</a:t>
                </a:r>
              </a:p>
            </p:txBody>
          </p:sp>
          <p:sp>
            <p:nvSpPr>
              <p:cNvPr id="25" name="iS1íḍê"/>
              <p:cNvSpPr/>
              <p:nvPr/>
            </p:nvSpPr>
            <p:spPr>
              <a:xfrm>
                <a:off x="9078731" y="1022276"/>
                <a:ext cx="2189980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zh-CN" altLang="en-US" sz="2000" b="1" kern="100" smtClean="0">
                    <a:solidFill>
                      <a:schemeClr val="tx1"/>
                    </a:solidFill>
                  </a:rPr>
                  <a:t>火枪手</a:t>
                </a:r>
                <a:r>
                  <a:rPr lang="en-US" altLang="zh-CN" sz="2000" b="1" kern="10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sz="2000" b="1" kern="100" smtClean="0">
                    <a:solidFill>
                      <a:schemeClr val="tx1"/>
                    </a:solidFill>
                  </a:rPr>
                  <a:t>国内热门</a:t>
                </a:r>
                <a:r>
                  <a:rPr lang="en-US" altLang="zh-CN" sz="2000" b="1" kern="100" smtClean="0">
                    <a:solidFill>
                      <a:schemeClr val="tx1"/>
                    </a:solidFill>
                  </a:rPr>
                  <a:t>)</a:t>
                </a:r>
                <a:endParaRPr lang="zh-CN" altLang="en-US" sz="2000" b="1" kern="1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iS1íḍê"/>
              <p:cNvSpPr/>
              <p:nvPr/>
            </p:nvSpPr>
            <p:spPr>
              <a:xfrm>
                <a:off x="6842493" y="3724762"/>
                <a:ext cx="1335135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en-US" altLang="zh-CN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$2195</a:t>
                </a:r>
                <a:endParaRPr lang="en-US" altLang="zh-CN" sz="2000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7" name="iS1íḍê"/>
              <p:cNvSpPr/>
              <p:nvPr/>
            </p:nvSpPr>
            <p:spPr>
              <a:xfrm>
                <a:off x="9351293" y="3771733"/>
                <a:ext cx="1662570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en-US" altLang="zh-CN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7514</a:t>
                </a:r>
                <a:r>
                  <a:rPr lang="zh-CN" altLang="en-US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元</a:t>
                </a:r>
                <a:r>
                  <a:rPr lang="en-US" altLang="zh-CN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中位</a:t>
                </a:r>
                <a:r>
                  <a:rPr lang="en-US" altLang="zh-CN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endParaRPr lang="en-US" altLang="zh-CN" sz="2000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8" name="iS1íḍê"/>
              <p:cNvSpPr/>
              <p:nvPr/>
            </p:nvSpPr>
            <p:spPr>
              <a:xfrm>
                <a:off x="3880440" y="3737306"/>
                <a:ext cx="1335135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en-US" altLang="zh-CN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5000</a:t>
                </a:r>
                <a:r>
                  <a:rPr lang="zh-CN" altLang="en-US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元</a:t>
                </a:r>
                <a:endParaRPr lang="en-US" altLang="zh-CN" sz="2000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9" name="iS1íḍê"/>
              <p:cNvSpPr/>
              <p:nvPr/>
            </p:nvSpPr>
            <p:spPr>
              <a:xfrm>
                <a:off x="3149335" y="4796510"/>
                <a:ext cx="2993516" cy="606545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zh-CN" altLang="en-US" sz="2000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智能捡球</a:t>
                </a:r>
                <a:r>
                  <a:rPr lang="zh-CN" altLang="en-US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、发球稳定、配套软件服务、功能集成</a:t>
                </a:r>
                <a:endParaRPr lang="zh-CN" altLang="en-US" sz="2000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0" name="iS1íḍê"/>
              <p:cNvSpPr/>
              <p:nvPr/>
            </p:nvSpPr>
            <p:spPr>
              <a:xfrm>
                <a:off x="2836250" y="5450965"/>
                <a:ext cx="3423517" cy="983064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en-US" altLang="zh-CN" sz="2000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1.</a:t>
                </a:r>
                <a:r>
                  <a:rPr lang="zh-CN" altLang="en-US" sz="2000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共享按次收费</a:t>
                </a:r>
                <a:r>
                  <a:rPr lang="en-US" altLang="zh-CN" sz="2000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	2.</a:t>
                </a:r>
                <a:r>
                  <a:rPr lang="zh-CN" altLang="en-US" sz="2000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销售产品</a:t>
                </a:r>
              </a:p>
              <a:p>
                <a:pPr algn="ctr" fontAlgn="ctr"/>
                <a:r>
                  <a:rPr lang="en-US" altLang="zh-CN" sz="2000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3.App</a:t>
                </a:r>
                <a:r>
                  <a:rPr lang="zh-CN" altLang="en-US" sz="2000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动作指导会员收费</a:t>
                </a:r>
              </a:p>
            </p:txBody>
          </p:sp>
          <p:sp>
            <p:nvSpPr>
              <p:cNvPr id="31" name="iS1íḍê"/>
              <p:cNvSpPr/>
              <p:nvPr/>
            </p:nvSpPr>
            <p:spPr>
              <a:xfrm>
                <a:off x="9178718" y="5593041"/>
                <a:ext cx="1990007" cy="606545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zh-CN" altLang="en-US" sz="2000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销售单一产品</a:t>
                </a:r>
              </a:p>
            </p:txBody>
          </p:sp>
          <p:sp>
            <p:nvSpPr>
              <p:cNvPr id="32" name="iS1íḍê"/>
              <p:cNvSpPr/>
              <p:nvPr/>
            </p:nvSpPr>
            <p:spPr>
              <a:xfrm>
                <a:off x="8774510" y="2991918"/>
                <a:ext cx="2610722" cy="606545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上海劲网体育用品公司</a:t>
                </a:r>
                <a:endParaRPr lang="en-US" altLang="zh-CN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（微型企业规模）</a:t>
                </a:r>
                <a:r>
                  <a:rPr lang="en-US" altLang="zh-CN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2014</a:t>
                </a:r>
                <a:endParaRPr lang="zh-CN" altLang="zh-CN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135688" y="2054277"/>
                <a:ext cx="121058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000" b="1" kern="100"/>
                  <a:t>网球</a:t>
                </a:r>
                <a:r>
                  <a:rPr lang="zh-CN" altLang="zh-CN" sz="2000" b="1" kern="100"/>
                  <a:t>产品</a:t>
                </a:r>
                <a:endParaRPr lang="zh-CN" altLang="zh-CN" sz="1600" b="1" kern="1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404299" y="3037261"/>
                <a:ext cx="7008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000" b="1" kern="100">
                    <a:latin typeface="黑体" panose="02010609060101010101" pitchFamily="49" charset="-122"/>
                    <a:ea typeface="黑体" panose="02010609060101010101" pitchFamily="49" charset="-122"/>
                  </a:rPr>
                  <a:t>公司</a:t>
                </a:r>
                <a:endParaRPr lang="zh-CN" altLang="zh-CN" sz="2000" b="1" kern="1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363892" y="3758860"/>
                <a:ext cx="7008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000" b="1" kern="100">
                    <a:latin typeface="黑体" panose="02010609060101010101" pitchFamily="49" charset="-122"/>
                    <a:ea typeface="黑体" panose="02010609060101010101" pitchFamily="49" charset="-122"/>
                  </a:rPr>
                  <a:t>售价</a:t>
                </a:r>
                <a:endParaRPr lang="zh-CN" altLang="zh-CN" sz="1600" b="1" kern="1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74398" y="4886990"/>
                <a:ext cx="17331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000" b="1" kern="100">
                    <a:latin typeface="黑体" panose="02010609060101010101" pitchFamily="49" charset="-122"/>
                    <a:ea typeface="黑体" panose="02010609060101010101" pitchFamily="49" charset="-122"/>
                  </a:rPr>
                  <a:t>核心技术创新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146212" y="5674161"/>
                <a:ext cx="12170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000" b="1" kern="100">
                    <a:latin typeface="黑体" panose="02010609060101010101" pitchFamily="49" charset="-122"/>
                    <a:ea typeface="黑体" panose="02010609060101010101" pitchFamily="49" charset="-122"/>
                  </a:rPr>
                  <a:t>盈利模式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135688" y="4276691"/>
                <a:ext cx="12170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CN" altLang="en-US" sz="2000" b="1" kern="100">
                    <a:latin typeface="黑体" panose="02010609060101010101" pitchFamily="49" charset="-122"/>
                    <a:ea typeface="黑体" panose="02010609060101010101" pitchFamily="49" charset="-122"/>
                  </a:rPr>
                  <a:t>专利</a:t>
                </a:r>
                <a:r>
                  <a:rPr lang="zh-CN" altLang="en-US" sz="2000" b="1" kern="10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技术</a:t>
                </a:r>
                <a:endParaRPr lang="zh-CN" altLang="en-US" sz="2000" b="1" kern="1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846242" y="1441848"/>
                <a:ext cx="10538990" cy="205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846243" y="6324904"/>
                <a:ext cx="10538989" cy="153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2964635" y="5465061"/>
                <a:ext cx="8434100" cy="58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2964635" y="2942617"/>
                <a:ext cx="8434100" cy="58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flipV="1">
                <a:off x="2968643" y="3719882"/>
                <a:ext cx="8434100" cy="58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V="1">
                <a:off x="2964635" y="4196791"/>
                <a:ext cx="8434100" cy="58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V="1">
                <a:off x="2964635" y="4720111"/>
                <a:ext cx="8434100" cy="587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iS1íḍê"/>
              <p:cNvSpPr/>
              <p:nvPr/>
            </p:nvSpPr>
            <p:spPr>
              <a:xfrm>
                <a:off x="6515058" y="5593042"/>
                <a:ext cx="1990007" cy="606545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zh-CN" altLang="en-US" sz="2000" kern="1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销售单一产品</a:t>
                </a: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 flipV="1">
                <a:off x="846242" y="1003016"/>
                <a:ext cx="10538989" cy="153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iS1íḍê"/>
              <p:cNvSpPr/>
              <p:nvPr/>
            </p:nvSpPr>
            <p:spPr>
              <a:xfrm>
                <a:off x="9506155" y="4258561"/>
                <a:ext cx="1335135" cy="474562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ctr"/>
                <a:r>
                  <a:rPr lang="en-US" altLang="zh-CN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r>
                  <a:rPr lang="zh-CN" altLang="en-US" sz="2000" kern="10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项专利</a:t>
                </a:r>
                <a:endParaRPr lang="en-US" altLang="zh-CN" sz="2000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8" name="iS1íḍê"/>
            <p:cNvSpPr/>
            <p:nvPr/>
          </p:nvSpPr>
          <p:spPr>
            <a:xfrm>
              <a:off x="6703317" y="4885493"/>
              <a:ext cx="1650875" cy="428346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zh-CN" altLang="en-US" sz="2000" kern="1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智能化捡</a:t>
              </a:r>
              <a:r>
                <a:rPr lang="zh-CN" altLang="en-US" sz="2000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球</a:t>
              </a:r>
            </a:p>
          </p:txBody>
        </p:sp>
        <p:sp>
          <p:nvSpPr>
            <p:cNvPr id="69" name="iS1íḍê"/>
            <p:cNvSpPr/>
            <p:nvPr/>
          </p:nvSpPr>
          <p:spPr>
            <a:xfrm>
              <a:off x="9314064" y="4888256"/>
              <a:ext cx="1756707" cy="428346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zh-CN" altLang="en-US" sz="2000" kern="1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发球性能稳定</a:t>
              </a:r>
              <a:endParaRPr lang="zh-CN" altLang="en-US" sz="2000" kern="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0" name="iS1íḍê"/>
            <p:cNvSpPr/>
            <p:nvPr/>
          </p:nvSpPr>
          <p:spPr>
            <a:xfrm>
              <a:off x="5898204" y="2862422"/>
              <a:ext cx="3086915" cy="926019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Canonical</a:t>
              </a:r>
              <a:r>
                <a:rPr lang="zh-CN" altLang="en-US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公司</a:t>
              </a:r>
              <a:r>
                <a:rPr lang="en-US" altLang="zh-CN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r>
                <a:rPr lang="zh-CN" altLang="en-US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项目众筹</a:t>
              </a:r>
              <a:endParaRPr lang="en-US" altLang="zh-CN" kern="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altLang="zh-CN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2000" b="1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仅美国发售</a:t>
              </a:r>
              <a:r>
                <a:rPr lang="en-US" altLang="zh-CN" kern="1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)2016</a:t>
              </a:r>
            </a:p>
          </p:txBody>
        </p:sp>
        <p:sp>
          <p:nvSpPr>
            <p:cNvPr id="71" name="iS1íḍê"/>
            <p:cNvSpPr/>
            <p:nvPr/>
          </p:nvSpPr>
          <p:spPr>
            <a:xfrm>
              <a:off x="6861188" y="4255567"/>
              <a:ext cx="1335135" cy="474562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en-US" altLang="zh-CN" sz="2000" kern="1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2000" kern="1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项专利</a:t>
              </a:r>
              <a:endParaRPr lang="en-US" altLang="zh-CN" sz="2000" kern="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2" name="iS1íḍê"/>
            <p:cNvSpPr/>
            <p:nvPr/>
          </p:nvSpPr>
          <p:spPr>
            <a:xfrm>
              <a:off x="3897071" y="4264084"/>
              <a:ext cx="1335135" cy="474562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en-US" altLang="zh-CN" sz="2000" b="1" kern="1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endParaRPr lang="en-US" altLang="zh-CN" sz="2000" b="1" kern="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iS1íḍê"/>
            <p:cNvSpPr/>
            <p:nvPr/>
          </p:nvSpPr>
          <p:spPr>
            <a:xfrm>
              <a:off x="3897071" y="3153638"/>
              <a:ext cx="1335135" cy="474562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en-US" altLang="zh-CN" sz="2000" b="1" kern="10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endParaRPr lang="en-US" altLang="zh-CN" sz="2000" b="1" kern="1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822" y="1542705"/>
              <a:ext cx="2305935" cy="140100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398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t="18549"/>
          <a:stretch/>
        </p:blipFill>
        <p:spPr>
          <a:xfrm>
            <a:off x="6195083" y="1117722"/>
            <a:ext cx="2659379" cy="4836861"/>
          </a:xfrm>
          <a:prstGeom prst="rect">
            <a:avLst/>
          </a:prstGeom>
        </p:spPr>
      </p:pic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>
                <a:latin typeface="+mn-lt"/>
                <a:ea typeface="+mn-ea"/>
                <a:cs typeface="+mn-ea"/>
                <a:sym typeface="+mn-lt"/>
              </a:rPr>
              <a:t>五</a:t>
            </a:r>
            <a:r>
              <a:rPr lang="zh-CN" altLang="en-US" sz="2800" smtClean="0">
                <a:latin typeface="+mn-lt"/>
                <a:ea typeface="+mn-ea"/>
                <a:cs typeface="+mn-ea"/>
                <a:sym typeface="+mn-lt"/>
              </a:rPr>
              <a:t>、现有成果</a:t>
            </a:r>
            <a:endParaRPr lang="en-US" altLang="zh-CN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9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9"/>
          <a:stretch/>
        </p:blipFill>
        <p:spPr>
          <a:xfrm>
            <a:off x="859091" y="1098807"/>
            <a:ext cx="2456543" cy="484631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9425493" y="1098807"/>
            <a:ext cx="2191231" cy="4846318"/>
            <a:chOff x="8494185" y="1098807"/>
            <a:chExt cx="2191231" cy="4846318"/>
          </a:xfrm>
        </p:grpSpPr>
        <p:pic>
          <p:nvPicPr>
            <p:cNvPr id="35" name="图片 34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51" t="31874" r="9256" b="34936"/>
            <a:stretch/>
          </p:blipFill>
          <p:spPr>
            <a:xfrm>
              <a:off x="8494185" y="3100252"/>
              <a:ext cx="2165107" cy="1396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图片 36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29" t="31830" r="8904" b="35326"/>
            <a:stretch/>
          </p:blipFill>
          <p:spPr>
            <a:xfrm>
              <a:off x="8494185" y="4478836"/>
              <a:ext cx="2191231" cy="1466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图片 37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69" t="35131" r="9149" b="22991"/>
            <a:stretch/>
          </p:blipFill>
          <p:spPr>
            <a:xfrm>
              <a:off x="8494186" y="1098807"/>
              <a:ext cx="2165106" cy="1984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iS1íḍê"/>
          <p:cNvSpPr/>
          <p:nvPr/>
        </p:nvSpPr>
        <p:spPr>
          <a:xfrm>
            <a:off x="9697534" y="6065638"/>
            <a:ext cx="1893066" cy="458986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网球视觉识别技术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52" name="iS1íḍê"/>
          <p:cNvSpPr/>
          <p:nvPr/>
        </p:nvSpPr>
        <p:spPr>
          <a:xfrm>
            <a:off x="1640653" y="6119268"/>
            <a:ext cx="3084163" cy="458986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微信小程序雏形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（可实现蓝牙连接小车功能）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2" name="iS1íḍê"/>
          <p:cNvSpPr/>
          <p:nvPr/>
        </p:nvSpPr>
        <p:spPr>
          <a:xfrm>
            <a:off x="6195083" y="6054498"/>
            <a:ext cx="2572997" cy="458986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网球挥拍轨迹跟随传感器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algn="ctr"/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3"/>
          <a:stretch/>
        </p:blipFill>
        <p:spPr>
          <a:xfrm>
            <a:off x="3361168" y="1108265"/>
            <a:ext cx="2310765" cy="4846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2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YwODZlN2UyMzUzNzYwOWI2M2RhYzQ2OWI1OTFlZj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1017</Words>
  <Application>Microsoft Office PowerPoint</Application>
  <PresentationFormat>宽屏</PresentationFormat>
  <Paragraphs>251</Paragraphs>
  <Slides>13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Adobe Myungjo Std M</vt:lpstr>
      <vt:lpstr>等线</vt:lpstr>
      <vt:lpstr>等线 Light</vt:lpstr>
      <vt:lpstr>黑体</vt:lpstr>
      <vt:lpstr>华文行楷</vt:lpstr>
      <vt:lpstr>楷体</vt:lpstr>
      <vt:lpstr>宋体</vt:lpstr>
      <vt:lpstr>微软雅黑</vt:lpstr>
      <vt:lpstr>Arial</vt:lpstr>
      <vt:lpstr>Impact</vt:lpstr>
      <vt:lpstr>Times New Roman</vt:lpstr>
      <vt:lpstr>Office 主题​​</vt:lpstr>
      <vt:lpstr>Equation</vt:lpstr>
      <vt:lpstr>共享多功能网球车</vt:lpstr>
      <vt:lpstr>一、需求调研/产品内容</vt:lpstr>
      <vt:lpstr>二、市场规模</vt:lpstr>
      <vt:lpstr>三、商业模式——价值主张设计</vt:lpstr>
      <vt:lpstr>三、商业模式——画布</vt:lpstr>
      <vt:lpstr>三、商业模式——价格激励机制</vt:lpstr>
      <vt:lpstr>三、商业模式——盈利模式</vt:lpstr>
      <vt:lpstr>四、同类竞争</vt:lpstr>
      <vt:lpstr>五、现有成果</vt:lpstr>
      <vt:lpstr>五、现有成果</vt:lpstr>
      <vt:lpstr>六、融资需求</vt:lpstr>
      <vt:lpstr>七、TenniCar团队介绍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基于Delta并联机器人和Yolact实例分割模型的辣椒去柄机研究</dc:title>
  <dc:creator>Ben</dc:creator>
  <cp:lastModifiedBy>Ben</cp:lastModifiedBy>
  <cp:revision>638</cp:revision>
  <dcterms:created xsi:type="dcterms:W3CDTF">2023-09-15T04:45:00Z</dcterms:created>
  <dcterms:modified xsi:type="dcterms:W3CDTF">2023-11-02T12:51:38Z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8A059CA90A0B480DA184630AC3868A10_13</vt:lpwstr>
  </property>
  <property fmtid="{D5CDD505-2E9C-101B-9397-08002B2CF9AE}" pid="3" name="KSOProductBuildVer">
    <vt:lpwstr>2052-12.1.0.15712</vt:lpwstr>
  </property>
</Properties>
</file>